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Open Sans Bold" charset="1" panose="00000000000000000000"/>
      <p:regular r:id="rId29"/>
    </p:embeddedFont>
    <p:embeddedFont>
      <p:font typeface="Montserrat Bold" charset="1" panose="00000800000000000000"/>
      <p:regular r:id="rId30"/>
    </p:embeddedFont>
    <p:embeddedFont>
      <p:font typeface="Montserrat" charset="1" panose="000005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2.xml" Type="http://schemas.openxmlformats.org/officeDocument/2006/relationships/notesSlide"/><Relationship Id="rId32" Target="notesSlides/notesSlide3.xml" Type="http://schemas.openxmlformats.org/officeDocument/2006/relationships/notesSlide"/><Relationship Id="rId33" Target="notesSlides/notesSlide4.xml" Type="http://schemas.openxmlformats.org/officeDocument/2006/relationships/notesSlide"/><Relationship Id="rId34" Target="notesSlides/notesSlide5.xml" Type="http://schemas.openxmlformats.org/officeDocument/2006/relationships/notesSlide"/><Relationship Id="rId35" Target="notesSlides/notesSlide6.xml" Type="http://schemas.openxmlformats.org/officeDocument/2006/relationships/notesSlide"/><Relationship Id="rId36" Target="fonts/font36.fntdata" Type="http://schemas.openxmlformats.org/officeDocument/2006/relationships/font"/><Relationship Id="rId37" Target="notesSlides/notesSlide7.xml" Type="http://schemas.openxmlformats.org/officeDocument/2006/relationships/notesSlide"/><Relationship Id="rId38" Target="notesSlides/notesSlide8.xml" Type="http://schemas.openxmlformats.org/officeDocument/2006/relationships/notesSlide"/><Relationship Id="rId39" Target="notesSlides/notesSlide9.xml" Type="http://schemas.openxmlformats.org/officeDocument/2006/relationships/notesSlide"/><Relationship Id="rId4" Target="theme/theme1.xml" Type="http://schemas.openxmlformats.org/officeDocument/2006/relationships/theme"/><Relationship Id="rId40" Target="notesSlides/notesSlide10.xml" Type="http://schemas.openxmlformats.org/officeDocument/2006/relationships/notesSlide"/><Relationship Id="rId41" Target="notesSlides/notesSlide11.xml" Type="http://schemas.openxmlformats.org/officeDocument/2006/relationships/notesSlide"/><Relationship Id="rId42" Target="notesSlides/notesSlide12.xml" Type="http://schemas.openxmlformats.org/officeDocument/2006/relationships/notesSlide"/><Relationship Id="rId43" Target="notesSlides/notesSlide13.xml" Type="http://schemas.openxmlformats.org/officeDocument/2006/relationships/notesSlide"/><Relationship Id="rId44" Target="notesSlides/notesSlide14.xml" Type="http://schemas.openxmlformats.org/officeDocument/2006/relationships/notesSlide"/><Relationship Id="rId45" Target="notesSlides/notesSlide15.xml" Type="http://schemas.openxmlformats.org/officeDocument/2006/relationships/notesSlide"/><Relationship Id="rId46" Target="notesSlides/notesSlide16.xml" Type="http://schemas.openxmlformats.org/officeDocument/2006/relationships/notesSlide"/><Relationship Id="rId47" Target="notesSlides/notesSlide17.xml" Type="http://schemas.openxmlformats.org/officeDocument/2006/relationships/notesSlide"/><Relationship Id="rId48" Target="notesSlides/notesSlide18.xml" Type="http://schemas.openxmlformats.org/officeDocument/2006/relationships/notesSlide"/><Relationship Id="rId49" Target="notesSlides/notesSlide19.xml" Type="http://schemas.openxmlformats.org/officeDocument/2006/relationships/notesSlide"/><Relationship Id="rId5" Target="tableStyles.xml" Type="http://schemas.openxmlformats.org/officeDocument/2006/relationships/tableStyles"/><Relationship Id="rId50" Target="notesSlides/notesSlide20.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5.jpeg" Type="http://schemas.openxmlformats.org/officeDocument/2006/relationships/image"/><Relationship Id="rId8" Target="../media/VAGXbAl1zog.mp4" Type="http://schemas.openxmlformats.org/officeDocument/2006/relationships/video"/><Relationship Id="rId9" Target="../media/VAGXbAl1zog.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39.jpeg" Type="http://schemas.openxmlformats.org/officeDocument/2006/relationships/image"/><Relationship Id="rId8" Target="../media/VAGXbfRstOk.mp4" Type="http://schemas.openxmlformats.org/officeDocument/2006/relationships/video"/><Relationship Id="rId9" Target="../media/VAGXbfRstOk.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4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4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4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15" Target="../media/image51.png" Type="http://schemas.openxmlformats.org/officeDocument/2006/relationships/image"/><Relationship Id="rId16" Target="../media/image52.png" Type="http://schemas.openxmlformats.org/officeDocument/2006/relationships/image"/><Relationship Id="rId17" Target="../media/image53.png" Type="http://schemas.openxmlformats.org/officeDocument/2006/relationships/image"/><Relationship Id="rId18" Target="../media/image54.png" Type="http://schemas.openxmlformats.org/officeDocument/2006/relationships/image"/><Relationship Id="rId19" Target="../media/image55.jpeg" Type="http://schemas.openxmlformats.org/officeDocument/2006/relationships/image"/><Relationship Id="rId2" Target="../notesSlides/notesSlide16.xml" Type="http://schemas.openxmlformats.org/officeDocument/2006/relationships/notesSlide"/><Relationship Id="rId20" Target="../media/image56.jpeg" Type="http://schemas.openxmlformats.org/officeDocument/2006/relationships/image"/><Relationship Id="rId21" Target="../media/image57.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5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2" Target="../notesSlides/notesSlide18.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59.png" Type="http://schemas.openxmlformats.org/officeDocument/2006/relationships/image"/><Relationship Id="rId8" Target="../media/image60.png" Type="http://schemas.openxmlformats.org/officeDocument/2006/relationships/image"/><Relationship Id="rId9" Target="../media/image6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2" Target="../notesSlides/notesSlide2.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68.jpe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2" Target="../notesSlides/notesSlide20.xml" Type="http://schemas.openxmlformats.org/officeDocument/2006/relationships/notesSlid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jpe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2" Target="../notesSlides/notesSlide3.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jpe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notesSlides/notesSlide6.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notesSlides/notesSlide7.xml" Type="http://schemas.openxmlformats.org/officeDocument/2006/relationships/notesSlide"/><Relationship Id="rId3" Target="../media/image31.png" Type="http://schemas.openxmlformats.org/officeDocument/2006/relationships/image"/><Relationship Id="rId4" Target="../media/image32.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notesSlides/notesSlide8.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notesSlides/notesSlide9.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86842" y="629167"/>
            <a:ext cx="9028666" cy="9028666"/>
          </a:xfrm>
          <a:custGeom>
            <a:avLst/>
            <a:gdLst/>
            <a:ahLst/>
            <a:cxnLst/>
            <a:rect r="r" b="b" t="t" l="l"/>
            <a:pathLst>
              <a:path h="9028666" w="9028666">
                <a:moveTo>
                  <a:pt x="0" y="0"/>
                </a:moveTo>
                <a:lnTo>
                  <a:pt x="9028666" y="0"/>
                </a:lnTo>
                <a:lnTo>
                  <a:pt x="9028666" y="9028666"/>
                </a:lnTo>
                <a:lnTo>
                  <a:pt x="0" y="9028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144000" y="8831583"/>
            <a:ext cx="916071" cy="916071"/>
          </a:xfrm>
          <a:custGeom>
            <a:avLst/>
            <a:gdLst/>
            <a:ahLst/>
            <a:cxnLst/>
            <a:rect r="r" b="b" t="t" l="l"/>
            <a:pathLst>
              <a:path h="916071" w="916071">
                <a:moveTo>
                  <a:pt x="0" y="0"/>
                </a:moveTo>
                <a:lnTo>
                  <a:pt x="916071" y="0"/>
                </a:lnTo>
                <a:lnTo>
                  <a:pt x="916071" y="916071"/>
                </a:lnTo>
                <a:lnTo>
                  <a:pt x="0" y="916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86842" y="629167"/>
            <a:ext cx="601574" cy="601574"/>
          </a:xfrm>
          <a:custGeom>
            <a:avLst/>
            <a:gdLst/>
            <a:ahLst/>
            <a:cxnLst/>
            <a:rect r="r" b="b" t="t" l="l"/>
            <a:pathLst>
              <a:path h="601574" w="601574">
                <a:moveTo>
                  <a:pt x="0" y="0"/>
                </a:moveTo>
                <a:lnTo>
                  <a:pt x="601574" y="0"/>
                </a:lnTo>
                <a:lnTo>
                  <a:pt x="601574" y="601574"/>
                </a:lnTo>
                <a:lnTo>
                  <a:pt x="0" y="601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427126" y="9146080"/>
            <a:ext cx="601574" cy="601574"/>
          </a:xfrm>
          <a:custGeom>
            <a:avLst/>
            <a:gdLst/>
            <a:ahLst/>
            <a:cxnLst/>
            <a:rect r="r" b="b" t="t" l="l"/>
            <a:pathLst>
              <a:path h="601574" w="601574">
                <a:moveTo>
                  <a:pt x="0" y="0"/>
                </a:moveTo>
                <a:lnTo>
                  <a:pt x="601574" y="0"/>
                </a:lnTo>
                <a:lnTo>
                  <a:pt x="601574" y="601574"/>
                </a:lnTo>
                <a:lnTo>
                  <a:pt x="0" y="601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914447" y="1956771"/>
            <a:ext cx="6373457" cy="6373457"/>
            <a:chOff x="0" y="0"/>
            <a:chExt cx="8497943" cy="8497943"/>
          </a:xfrm>
        </p:grpSpPr>
        <p:sp>
          <p:nvSpPr>
            <p:cNvPr name="Freeform 7" id="7"/>
            <p:cNvSpPr/>
            <p:nvPr/>
          </p:nvSpPr>
          <p:spPr>
            <a:xfrm flipH="false" flipV="false" rot="0">
              <a:off x="0" y="0"/>
              <a:ext cx="8497951" cy="8497951"/>
            </a:xfrm>
            <a:custGeom>
              <a:avLst/>
              <a:gdLst/>
              <a:ahLst/>
              <a:cxnLst/>
              <a:rect r="r" b="b" t="t" l="l"/>
              <a:pathLst>
                <a:path h="8497951" w="8497951">
                  <a:moveTo>
                    <a:pt x="4248912" y="0"/>
                  </a:moveTo>
                  <a:cubicBezTo>
                    <a:pt x="1902333" y="0"/>
                    <a:pt x="0" y="1902333"/>
                    <a:pt x="0" y="4248912"/>
                  </a:cubicBezTo>
                  <a:cubicBezTo>
                    <a:pt x="0" y="6595491"/>
                    <a:pt x="1902333" y="8497951"/>
                    <a:pt x="4248912" y="8497951"/>
                  </a:cubicBezTo>
                  <a:cubicBezTo>
                    <a:pt x="6595491" y="8497951"/>
                    <a:pt x="8497951" y="6595618"/>
                    <a:pt x="8497951" y="4248912"/>
                  </a:cubicBezTo>
                  <a:cubicBezTo>
                    <a:pt x="8497951" y="1902206"/>
                    <a:pt x="6595618" y="0"/>
                    <a:pt x="4248912" y="0"/>
                  </a:cubicBezTo>
                  <a:close/>
                </a:path>
              </a:pathLst>
            </a:custGeom>
            <a:blipFill>
              <a:blip r:embed="rId9"/>
              <a:stretch>
                <a:fillRect l="0" t="0" r="0" b="0"/>
              </a:stretch>
            </a:blipFill>
          </p:spPr>
        </p:sp>
      </p:grpSp>
      <p:grpSp>
        <p:nvGrpSpPr>
          <p:cNvPr name="Group 8" id="8"/>
          <p:cNvGrpSpPr/>
          <p:nvPr/>
        </p:nvGrpSpPr>
        <p:grpSpPr>
          <a:xfrm rot="0">
            <a:off x="10060071" y="6607341"/>
            <a:ext cx="3086100" cy="1004964"/>
            <a:chOff x="0" y="0"/>
            <a:chExt cx="4114800" cy="1339952"/>
          </a:xfrm>
        </p:grpSpPr>
        <p:sp>
          <p:nvSpPr>
            <p:cNvPr name="Freeform 9" id="9"/>
            <p:cNvSpPr/>
            <p:nvPr/>
          </p:nvSpPr>
          <p:spPr>
            <a:xfrm flipH="false" flipV="false" rot="0">
              <a:off x="0" y="0"/>
              <a:ext cx="4114800" cy="1339977"/>
            </a:xfrm>
            <a:custGeom>
              <a:avLst/>
              <a:gdLst/>
              <a:ahLst/>
              <a:cxnLst/>
              <a:rect r="r" b="b" t="t" l="l"/>
              <a:pathLst>
                <a:path h="1339977" w="4114800">
                  <a:moveTo>
                    <a:pt x="0" y="0"/>
                  </a:moveTo>
                  <a:lnTo>
                    <a:pt x="4114800" y="0"/>
                  </a:lnTo>
                  <a:lnTo>
                    <a:pt x="4114800" y="1339977"/>
                  </a:lnTo>
                  <a:lnTo>
                    <a:pt x="0" y="1339977"/>
                  </a:lnTo>
                  <a:close/>
                </a:path>
              </a:pathLst>
            </a:custGeom>
            <a:solidFill>
              <a:srgbClr val="A82400"/>
            </a:solidFill>
          </p:spPr>
        </p:sp>
      </p:grpSp>
      <p:grpSp>
        <p:nvGrpSpPr>
          <p:cNvPr name="Group 10" id="10"/>
          <p:cNvGrpSpPr/>
          <p:nvPr/>
        </p:nvGrpSpPr>
        <p:grpSpPr>
          <a:xfrm rot="0">
            <a:off x="10060071" y="6462680"/>
            <a:ext cx="3086100" cy="1294286"/>
            <a:chOff x="0" y="0"/>
            <a:chExt cx="4114800" cy="1725715"/>
          </a:xfrm>
        </p:grpSpPr>
        <p:sp>
          <p:nvSpPr>
            <p:cNvPr name="Freeform 11" id="11"/>
            <p:cNvSpPr/>
            <p:nvPr/>
          </p:nvSpPr>
          <p:spPr>
            <a:xfrm flipH="false" flipV="false" rot="0">
              <a:off x="0" y="0"/>
              <a:ext cx="4114800" cy="1725715"/>
            </a:xfrm>
            <a:custGeom>
              <a:avLst/>
              <a:gdLst/>
              <a:ahLst/>
              <a:cxnLst/>
              <a:rect r="r" b="b" t="t" l="l"/>
              <a:pathLst>
                <a:path h="1725715" w="4114800">
                  <a:moveTo>
                    <a:pt x="0" y="0"/>
                  </a:moveTo>
                  <a:lnTo>
                    <a:pt x="4114800" y="0"/>
                  </a:lnTo>
                  <a:lnTo>
                    <a:pt x="4114800" y="1725715"/>
                  </a:lnTo>
                  <a:lnTo>
                    <a:pt x="0" y="1725715"/>
                  </a:lnTo>
                  <a:close/>
                </a:path>
              </a:pathLst>
            </a:custGeom>
            <a:solidFill>
              <a:srgbClr val="000000">
                <a:alpha val="0"/>
              </a:srgbClr>
            </a:solidFill>
          </p:spPr>
        </p:sp>
        <p:sp>
          <p:nvSpPr>
            <p:cNvPr name="TextBox 12" id="12"/>
            <p:cNvSpPr txBox="true"/>
            <p:nvPr/>
          </p:nvSpPr>
          <p:spPr>
            <a:xfrm>
              <a:off x="0" y="-200025"/>
              <a:ext cx="4114800" cy="1925740"/>
            </a:xfrm>
            <a:prstGeom prst="rect">
              <a:avLst/>
            </a:prstGeom>
          </p:spPr>
          <p:txBody>
            <a:bodyPr anchor="ctr" rtlCol="false" tIns="0" lIns="0" bIns="0" rIns="0"/>
            <a:lstStyle/>
            <a:p>
              <a:pPr algn="ctr">
                <a:lnSpc>
                  <a:spcPts val="7558"/>
                </a:lnSpc>
              </a:pPr>
              <a:r>
                <a:rPr lang="en-US" b="true" sz="4498">
                  <a:solidFill>
                    <a:srgbClr val="FFFFFF"/>
                  </a:solidFill>
                  <a:latin typeface="Open Sans Bold"/>
                  <a:ea typeface="Open Sans Bold"/>
                  <a:cs typeface="Open Sans Bold"/>
                  <a:sym typeface="Open Sans Bold"/>
                </a:rPr>
                <a:t>2024</a:t>
              </a:r>
            </a:p>
          </p:txBody>
        </p:sp>
      </p:grpSp>
      <p:sp>
        <p:nvSpPr>
          <p:cNvPr name="TextBox 13" id="13"/>
          <p:cNvSpPr txBox="true"/>
          <p:nvPr/>
        </p:nvSpPr>
        <p:spPr>
          <a:xfrm rot="0">
            <a:off x="10062533" y="383657"/>
            <a:ext cx="9097200" cy="5992026"/>
          </a:xfrm>
          <a:prstGeom prst="rect">
            <a:avLst/>
          </a:prstGeom>
        </p:spPr>
        <p:txBody>
          <a:bodyPr anchor="t" rtlCol="false" tIns="0" lIns="0" bIns="0" rIns="0">
            <a:spAutoFit/>
          </a:bodyPr>
          <a:lstStyle/>
          <a:p>
            <a:pPr algn="just">
              <a:lnSpc>
                <a:spcPts val="22004"/>
              </a:lnSpc>
            </a:pPr>
          </a:p>
          <a:p>
            <a:pPr algn="l">
              <a:lnSpc>
                <a:spcPts val="11407"/>
              </a:lnSpc>
            </a:pPr>
            <a:r>
              <a:rPr lang="en-US" b="true" sz="8801">
                <a:solidFill>
                  <a:srgbClr val="A82400"/>
                </a:solidFill>
                <a:latin typeface="Montserrat Bold"/>
                <a:ea typeface="Montserrat Bold"/>
                <a:cs typeface="Montserrat Bold"/>
                <a:sym typeface="Montserrat Bold"/>
              </a:rPr>
              <a:t>Multimodal </a:t>
            </a:r>
            <a:r>
              <a:rPr lang="en-US" b="true" sz="8801">
                <a:solidFill>
                  <a:srgbClr val="000000"/>
                </a:solidFill>
                <a:latin typeface="Montserrat Bold"/>
                <a:ea typeface="Montserrat Bold"/>
                <a:cs typeface="Montserrat Bold"/>
                <a:sym typeface="Montserrat Bold"/>
              </a:rPr>
              <a:t>Interfaces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97858" y="782745"/>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8031480" y="4648201"/>
            <a:ext cx="111443" cy="113347"/>
            <a:chOff x="0" y="0"/>
            <a:chExt cx="148591" cy="151129"/>
          </a:xfrm>
        </p:grpSpPr>
        <p:sp>
          <p:nvSpPr>
            <p:cNvPr name="Freeform 5" id="5"/>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6" id="6"/>
          <p:cNvGrpSpPr/>
          <p:nvPr/>
        </p:nvGrpSpPr>
        <p:grpSpPr>
          <a:xfrm rot="0">
            <a:off x="8031480" y="4648201"/>
            <a:ext cx="111443" cy="113347"/>
            <a:chOff x="0" y="0"/>
            <a:chExt cx="148591" cy="151129"/>
          </a:xfrm>
        </p:grpSpPr>
        <p:sp>
          <p:nvSpPr>
            <p:cNvPr name="Freeform 7" id="7"/>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pic>
        <p:nvPicPr>
          <p:cNvPr name="Picture 8" id="8">
            <a:hlinkClick action="ppaction://media"/>
          </p:cNvPr>
          <p:cNvPicPr>
            <a:picLocks noChangeAspect="true"/>
          </p:cNvPicPr>
          <p:nvPr>
            <a:videoFile r:link="rId8"/>
            <p:extLst>
              <p:ext uri="{DAA4B4D4-6D71-4841-9C94-3DE7FCFB9230}">
                <p14:media xmlns:p14="http://schemas.microsoft.com/office/powerpoint/2010/main" r:embed="rId9">
                  <p14:trim st="16219.9990" end="35288.3910"/>
                </p14:media>
              </p:ext>
            </p:extLst>
          </p:nvPr>
        </p:nvPicPr>
        <p:blipFill>
          <a:blip r:embed="rId7"/>
          <a:srcRect l="0" t="0" r="0" b="0"/>
          <a:stretch>
            <a:fillRect/>
          </a:stretch>
        </p:blipFill>
        <p:spPr>
          <a:xfrm flipH="false" flipV="false" rot="0">
            <a:off x="3600868" y="3022277"/>
            <a:ext cx="11086263" cy="6236023"/>
          </a:xfrm>
          <a:prstGeom prst="rect">
            <a:avLst/>
          </a:prstGeom>
        </p:spPr>
      </p:pic>
      <p:sp>
        <p:nvSpPr>
          <p:cNvPr name="TextBox 9" id="9"/>
          <p:cNvSpPr txBox="true"/>
          <p:nvPr/>
        </p:nvSpPr>
        <p:spPr>
          <a:xfrm rot="0">
            <a:off x="1035515" y="318557"/>
            <a:ext cx="6000237" cy="766716"/>
          </a:xfrm>
          <a:prstGeom prst="rect">
            <a:avLst/>
          </a:prstGeom>
        </p:spPr>
        <p:txBody>
          <a:bodyPr anchor="t" rtlCol="false" tIns="0" lIns="0" bIns="0" rIns="0">
            <a:spAutoFit/>
          </a:bodyPr>
          <a:lstStyle/>
          <a:p>
            <a:pPr algn="l">
              <a:lnSpc>
                <a:spcPts val="5991"/>
              </a:lnSpc>
            </a:pPr>
            <a:r>
              <a:rPr lang="en-US" b="true" sz="3565">
                <a:solidFill>
                  <a:srgbClr val="A82400"/>
                </a:solidFill>
                <a:latin typeface="Montserrat Bold"/>
                <a:ea typeface="Montserrat Bold"/>
                <a:cs typeface="Montserrat Bold"/>
                <a:sym typeface="Montserrat Bold"/>
              </a:rPr>
              <a:t>Practical Applications</a:t>
            </a:r>
          </a:p>
        </p:txBody>
      </p:sp>
      <p:sp>
        <p:nvSpPr>
          <p:cNvPr name="TextBox 10" id="10"/>
          <p:cNvSpPr txBox="true"/>
          <p:nvPr/>
        </p:nvSpPr>
        <p:spPr>
          <a:xfrm rot="0">
            <a:off x="-356055" y="1700011"/>
            <a:ext cx="19000109" cy="1479909"/>
          </a:xfrm>
          <a:prstGeom prst="rect">
            <a:avLst/>
          </a:prstGeom>
        </p:spPr>
        <p:txBody>
          <a:bodyPr anchor="t" rtlCol="false" tIns="0" lIns="0" bIns="0" rIns="0">
            <a:spAutoFit/>
          </a:bodyPr>
          <a:lstStyle/>
          <a:p>
            <a:pPr algn="ctr">
              <a:lnSpc>
                <a:spcPts val="6779"/>
              </a:lnSpc>
            </a:pPr>
            <a:r>
              <a:rPr lang="en-US" b="true" sz="5231">
                <a:solidFill>
                  <a:srgbClr val="000000"/>
                </a:solidFill>
                <a:latin typeface="Montserrat Bold"/>
                <a:ea typeface="Montserrat Bold"/>
                <a:cs typeface="Montserrat Bold"/>
                <a:sym typeface="Montserrat Bold"/>
              </a:rPr>
              <a:t>Voice control for managing home devices</a:t>
            </a:r>
          </a:p>
          <a:p>
            <a:pPr algn="ctr">
              <a:lnSpc>
                <a:spcPts val="6779"/>
              </a:lnSpc>
            </a:pPr>
          </a:p>
        </p:txBody>
      </p:sp>
    </p:spTree>
  </p:cSld>
  <p:clrMapOvr>
    <a:masterClrMapping/>
  </p:clrMapOvr>
  <p:timing>
    <p:tnLst>
      <p:par>
        <p:cTn dur="indefinite" restart="never" nodeType="tmRoot">
          <p:childTnLst>
            <p:video>
              <p:cMediaNode vol="0">
                <p:cTn fill="hold" display="false">
                  <p:stCondLst>
                    <p:cond delay="indefinite"/>
                  </p:stCondLst>
                </p:cTn>
                <p:tgtEl>
                  <p:spTgt spid="8"/>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97858" y="782745"/>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8031480" y="4648201"/>
            <a:ext cx="111443" cy="113347"/>
            <a:chOff x="0" y="0"/>
            <a:chExt cx="148591" cy="151129"/>
          </a:xfrm>
        </p:grpSpPr>
        <p:sp>
          <p:nvSpPr>
            <p:cNvPr name="Freeform 5" id="5"/>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6" id="6"/>
          <p:cNvGrpSpPr/>
          <p:nvPr/>
        </p:nvGrpSpPr>
        <p:grpSpPr>
          <a:xfrm rot="0">
            <a:off x="8031480" y="4648201"/>
            <a:ext cx="111443" cy="113347"/>
            <a:chOff x="0" y="0"/>
            <a:chExt cx="148591" cy="151129"/>
          </a:xfrm>
        </p:grpSpPr>
        <p:sp>
          <p:nvSpPr>
            <p:cNvPr name="Freeform 7" id="7"/>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8" id="8"/>
          <p:cNvGrpSpPr/>
          <p:nvPr/>
        </p:nvGrpSpPr>
        <p:grpSpPr>
          <a:xfrm rot="0">
            <a:off x="2087574" y="3440254"/>
            <a:ext cx="4417382" cy="4417382"/>
            <a:chOff x="0" y="0"/>
            <a:chExt cx="5889843" cy="5889843"/>
          </a:xfrm>
        </p:grpSpPr>
        <p:sp>
          <p:nvSpPr>
            <p:cNvPr name="Freeform 9" id="9"/>
            <p:cNvSpPr/>
            <p:nvPr/>
          </p:nvSpPr>
          <p:spPr>
            <a:xfrm flipH="false" flipV="false" rot="0">
              <a:off x="0" y="0"/>
              <a:ext cx="5889879" cy="5889879"/>
            </a:xfrm>
            <a:custGeom>
              <a:avLst/>
              <a:gdLst/>
              <a:ahLst/>
              <a:cxnLst/>
              <a:rect r="r" b="b" t="t" l="l"/>
              <a:pathLst>
                <a:path h="5889879" w="5889879">
                  <a:moveTo>
                    <a:pt x="0" y="0"/>
                  </a:moveTo>
                  <a:lnTo>
                    <a:pt x="5889879" y="0"/>
                  </a:lnTo>
                  <a:lnTo>
                    <a:pt x="5889879" y="5889879"/>
                  </a:lnTo>
                  <a:lnTo>
                    <a:pt x="0" y="5889879"/>
                  </a:lnTo>
                  <a:lnTo>
                    <a:pt x="0" y="0"/>
                  </a:lnTo>
                  <a:close/>
                </a:path>
              </a:pathLst>
            </a:custGeom>
            <a:blipFill>
              <a:blip r:embed="rId7"/>
              <a:stretch>
                <a:fillRect l="0" t="0" r="0" b="0"/>
              </a:stretch>
            </a:blipFill>
          </p:spPr>
        </p:sp>
      </p:grpSp>
      <p:grpSp>
        <p:nvGrpSpPr>
          <p:cNvPr name="Group 10" id="10"/>
          <p:cNvGrpSpPr/>
          <p:nvPr/>
        </p:nvGrpSpPr>
        <p:grpSpPr>
          <a:xfrm rot="0">
            <a:off x="4296265" y="3184448"/>
            <a:ext cx="9374161" cy="4928994"/>
            <a:chOff x="0" y="0"/>
            <a:chExt cx="12498881" cy="6571992"/>
          </a:xfrm>
        </p:grpSpPr>
        <p:sp>
          <p:nvSpPr>
            <p:cNvPr name="Freeform 11" id="11"/>
            <p:cNvSpPr/>
            <p:nvPr/>
          </p:nvSpPr>
          <p:spPr>
            <a:xfrm flipH="false" flipV="false" rot="0">
              <a:off x="0" y="0"/>
              <a:ext cx="12498832" cy="6571996"/>
            </a:xfrm>
            <a:custGeom>
              <a:avLst/>
              <a:gdLst/>
              <a:ahLst/>
              <a:cxnLst/>
              <a:rect r="r" b="b" t="t" l="l"/>
              <a:pathLst>
                <a:path h="6571996" w="12498832">
                  <a:moveTo>
                    <a:pt x="0" y="0"/>
                  </a:moveTo>
                  <a:lnTo>
                    <a:pt x="12498832" y="0"/>
                  </a:lnTo>
                  <a:lnTo>
                    <a:pt x="12498832" y="6571996"/>
                  </a:lnTo>
                  <a:lnTo>
                    <a:pt x="0" y="6571996"/>
                  </a:lnTo>
                  <a:lnTo>
                    <a:pt x="0" y="0"/>
                  </a:lnTo>
                  <a:close/>
                </a:path>
              </a:pathLst>
            </a:custGeom>
            <a:blipFill>
              <a:blip r:embed="rId8"/>
              <a:stretch>
                <a:fillRect l="0" t="0" r="0" b="0"/>
              </a:stretch>
            </a:blipFill>
          </p:spPr>
        </p:sp>
      </p:grpSp>
      <p:grpSp>
        <p:nvGrpSpPr>
          <p:cNvPr name="Group 12" id="12"/>
          <p:cNvGrpSpPr/>
          <p:nvPr/>
        </p:nvGrpSpPr>
        <p:grpSpPr>
          <a:xfrm rot="0">
            <a:off x="11867577" y="3134287"/>
            <a:ext cx="5029317" cy="5029317"/>
            <a:chOff x="0" y="0"/>
            <a:chExt cx="6705756" cy="6705756"/>
          </a:xfrm>
        </p:grpSpPr>
        <p:sp>
          <p:nvSpPr>
            <p:cNvPr name="Freeform 13" id="13"/>
            <p:cNvSpPr/>
            <p:nvPr/>
          </p:nvSpPr>
          <p:spPr>
            <a:xfrm flipH="false" flipV="false" rot="0">
              <a:off x="0" y="0"/>
              <a:ext cx="6705727" cy="6705727"/>
            </a:xfrm>
            <a:custGeom>
              <a:avLst/>
              <a:gdLst/>
              <a:ahLst/>
              <a:cxnLst/>
              <a:rect r="r" b="b" t="t" l="l"/>
              <a:pathLst>
                <a:path h="6705727" w="6705727">
                  <a:moveTo>
                    <a:pt x="0" y="0"/>
                  </a:moveTo>
                  <a:lnTo>
                    <a:pt x="6705727" y="0"/>
                  </a:lnTo>
                  <a:lnTo>
                    <a:pt x="6705727" y="6705727"/>
                  </a:lnTo>
                  <a:lnTo>
                    <a:pt x="0" y="6705727"/>
                  </a:lnTo>
                  <a:lnTo>
                    <a:pt x="0" y="0"/>
                  </a:lnTo>
                  <a:close/>
                </a:path>
              </a:pathLst>
            </a:custGeom>
            <a:blipFill>
              <a:blip r:embed="rId9"/>
              <a:stretch>
                <a:fillRect l="0" t="0" r="0" b="0"/>
              </a:stretch>
            </a:blipFill>
          </p:spPr>
        </p:sp>
      </p:grpSp>
      <p:sp>
        <p:nvSpPr>
          <p:cNvPr name="TextBox 14" id="14"/>
          <p:cNvSpPr txBox="true"/>
          <p:nvPr/>
        </p:nvSpPr>
        <p:spPr>
          <a:xfrm rot="0">
            <a:off x="1035515" y="318557"/>
            <a:ext cx="6000237" cy="766716"/>
          </a:xfrm>
          <a:prstGeom prst="rect">
            <a:avLst/>
          </a:prstGeom>
        </p:spPr>
        <p:txBody>
          <a:bodyPr anchor="t" rtlCol="false" tIns="0" lIns="0" bIns="0" rIns="0">
            <a:spAutoFit/>
          </a:bodyPr>
          <a:lstStyle/>
          <a:p>
            <a:pPr algn="l">
              <a:lnSpc>
                <a:spcPts val="5991"/>
              </a:lnSpc>
            </a:pPr>
            <a:r>
              <a:rPr lang="en-US" b="true" sz="3565">
                <a:solidFill>
                  <a:srgbClr val="A82400"/>
                </a:solidFill>
                <a:latin typeface="Montserrat Bold"/>
                <a:ea typeface="Montserrat Bold"/>
                <a:cs typeface="Montserrat Bold"/>
                <a:sym typeface="Montserrat Bold"/>
              </a:rPr>
              <a:t>Practical Applications</a:t>
            </a:r>
          </a:p>
        </p:txBody>
      </p:sp>
      <p:sp>
        <p:nvSpPr>
          <p:cNvPr name="TextBox 15" id="15"/>
          <p:cNvSpPr txBox="true"/>
          <p:nvPr/>
        </p:nvSpPr>
        <p:spPr>
          <a:xfrm rot="0">
            <a:off x="-356055" y="1700011"/>
            <a:ext cx="19000109" cy="765534"/>
          </a:xfrm>
          <a:prstGeom prst="rect">
            <a:avLst/>
          </a:prstGeom>
        </p:spPr>
        <p:txBody>
          <a:bodyPr anchor="t" rtlCol="false" tIns="0" lIns="0" bIns="0" rIns="0">
            <a:spAutoFit/>
          </a:bodyPr>
          <a:lstStyle/>
          <a:p>
            <a:pPr algn="ctr">
              <a:lnSpc>
                <a:spcPts val="6779"/>
              </a:lnSpc>
            </a:pPr>
            <a:r>
              <a:rPr lang="en-US" b="true" sz="5231">
                <a:solidFill>
                  <a:srgbClr val="000000"/>
                </a:solidFill>
                <a:latin typeface="Montserrat Bold"/>
                <a:ea typeface="Montserrat Bold"/>
                <a:cs typeface="Montserrat Bold"/>
                <a:sym typeface="Montserrat Bold"/>
              </a:rPr>
              <a:t>Examples</a:t>
            </a:r>
          </a:p>
        </p:txBody>
      </p:sp>
      <p:sp>
        <p:nvSpPr>
          <p:cNvPr name="TextBox 16" id="16"/>
          <p:cNvSpPr txBox="true"/>
          <p:nvPr/>
        </p:nvSpPr>
        <p:spPr>
          <a:xfrm rot="0">
            <a:off x="2030206" y="7431760"/>
            <a:ext cx="4532119" cy="938497"/>
          </a:xfrm>
          <a:prstGeom prst="rect">
            <a:avLst/>
          </a:prstGeom>
        </p:spPr>
        <p:txBody>
          <a:bodyPr anchor="t" rtlCol="false" tIns="0" lIns="0" bIns="0" rIns="0">
            <a:spAutoFit/>
          </a:bodyPr>
          <a:lstStyle/>
          <a:p>
            <a:pPr algn="ctr">
              <a:lnSpc>
                <a:spcPts val="7223"/>
              </a:lnSpc>
            </a:pPr>
            <a:r>
              <a:rPr lang="en-US" b="true" sz="4300">
                <a:solidFill>
                  <a:srgbClr val="86888B"/>
                </a:solidFill>
                <a:latin typeface="Open Sans Bold"/>
                <a:ea typeface="Open Sans Bold"/>
                <a:cs typeface="Open Sans Bold"/>
                <a:sym typeface="Open Sans Bold"/>
              </a:rPr>
              <a:t>Google Assistant</a:t>
            </a:r>
          </a:p>
        </p:txBody>
      </p:sp>
      <p:sp>
        <p:nvSpPr>
          <p:cNvPr name="TextBox 17" id="17"/>
          <p:cNvSpPr txBox="true"/>
          <p:nvPr/>
        </p:nvSpPr>
        <p:spPr>
          <a:xfrm rot="0">
            <a:off x="8702920" y="7431760"/>
            <a:ext cx="882160" cy="938497"/>
          </a:xfrm>
          <a:prstGeom prst="rect">
            <a:avLst/>
          </a:prstGeom>
        </p:spPr>
        <p:txBody>
          <a:bodyPr anchor="t" rtlCol="false" tIns="0" lIns="0" bIns="0" rIns="0">
            <a:spAutoFit/>
          </a:bodyPr>
          <a:lstStyle/>
          <a:p>
            <a:pPr algn="ctr">
              <a:lnSpc>
                <a:spcPts val="7223"/>
              </a:lnSpc>
            </a:pPr>
            <a:r>
              <a:rPr lang="en-US" b="true" sz="4300">
                <a:solidFill>
                  <a:srgbClr val="86888B"/>
                </a:solidFill>
                <a:latin typeface="Open Sans Bold"/>
                <a:ea typeface="Open Sans Bold"/>
                <a:cs typeface="Open Sans Bold"/>
                <a:sym typeface="Open Sans Bold"/>
              </a:rPr>
              <a:t>Siri</a:t>
            </a:r>
          </a:p>
        </p:txBody>
      </p:sp>
      <p:sp>
        <p:nvSpPr>
          <p:cNvPr name="TextBox 18" id="18"/>
          <p:cNvSpPr txBox="true"/>
          <p:nvPr/>
        </p:nvSpPr>
        <p:spPr>
          <a:xfrm rot="0">
            <a:off x="13670426" y="7431760"/>
            <a:ext cx="1511674" cy="938497"/>
          </a:xfrm>
          <a:prstGeom prst="rect">
            <a:avLst/>
          </a:prstGeom>
        </p:spPr>
        <p:txBody>
          <a:bodyPr anchor="t" rtlCol="false" tIns="0" lIns="0" bIns="0" rIns="0">
            <a:spAutoFit/>
          </a:bodyPr>
          <a:lstStyle/>
          <a:p>
            <a:pPr algn="ctr">
              <a:lnSpc>
                <a:spcPts val="7223"/>
              </a:lnSpc>
            </a:pPr>
            <a:r>
              <a:rPr lang="en-US" b="true" sz="4300">
                <a:solidFill>
                  <a:srgbClr val="86888B"/>
                </a:solidFill>
                <a:latin typeface="Open Sans Bold"/>
                <a:ea typeface="Open Sans Bold"/>
                <a:cs typeface="Open Sans Bold"/>
                <a:sym typeface="Open Sans Bold"/>
              </a:rPr>
              <a:t>Alexa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97858" y="782745"/>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8031480" y="4648201"/>
            <a:ext cx="111443" cy="113347"/>
            <a:chOff x="0" y="0"/>
            <a:chExt cx="148591" cy="151129"/>
          </a:xfrm>
        </p:grpSpPr>
        <p:sp>
          <p:nvSpPr>
            <p:cNvPr name="Freeform 5" id="5"/>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6" id="6"/>
          <p:cNvGrpSpPr/>
          <p:nvPr/>
        </p:nvGrpSpPr>
        <p:grpSpPr>
          <a:xfrm rot="0">
            <a:off x="8031480" y="4648201"/>
            <a:ext cx="111443" cy="113347"/>
            <a:chOff x="0" y="0"/>
            <a:chExt cx="148591" cy="151129"/>
          </a:xfrm>
        </p:grpSpPr>
        <p:sp>
          <p:nvSpPr>
            <p:cNvPr name="Freeform 7" id="7"/>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pic>
        <p:nvPicPr>
          <p:cNvPr name="Picture 8" id="8">
            <a:hlinkClick action="ppaction://media"/>
          </p:cNvPr>
          <p:cNvPicPr>
            <a:picLocks noChangeAspect="true"/>
          </p:cNvPicPr>
          <p:nvPr>
            <a:videoFile r:link="rId8"/>
            <p:extLst>
              <p:ext uri="{DAA4B4D4-6D71-4841-9C94-3DE7FCFB9230}">
                <p14:media xmlns:p14="http://schemas.microsoft.com/office/powerpoint/2010/main" r:embed="rId9">
                  <p14:trim st="9970.0000" end="13113.2200"/>
                </p14:media>
              </p:ext>
            </p:extLst>
          </p:nvPr>
        </p:nvPicPr>
        <p:blipFill>
          <a:blip r:embed="rId7"/>
          <a:srcRect l="0" t="0" r="0" b="0"/>
          <a:stretch>
            <a:fillRect/>
          </a:stretch>
        </p:blipFill>
        <p:spPr>
          <a:xfrm flipH="false" flipV="false" rot="0">
            <a:off x="3582109" y="3001173"/>
            <a:ext cx="11123781" cy="6257127"/>
          </a:xfrm>
          <a:prstGeom prst="rect">
            <a:avLst/>
          </a:prstGeom>
        </p:spPr>
      </p:pic>
      <p:sp>
        <p:nvSpPr>
          <p:cNvPr name="TextBox 9" id="9"/>
          <p:cNvSpPr txBox="true"/>
          <p:nvPr/>
        </p:nvSpPr>
        <p:spPr>
          <a:xfrm rot="0">
            <a:off x="1035515" y="318557"/>
            <a:ext cx="6000237" cy="766716"/>
          </a:xfrm>
          <a:prstGeom prst="rect">
            <a:avLst/>
          </a:prstGeom>
        </p:spPr>
        <p:txBody>
          <a:bodyPr anchor="t" rtlCol="false" tIns="0" lIns="0" bIns="0" rIns="0">
            <a:spAutoFit/>
          </a:bodyPr>
          <a:lstStyle/>
          <a:p>
            <a:pPr algn="l">
              <a:lnSpc>
                <a:spcPts val="5991"/>
              </a:lnSpc>
            </a:pPr>
            <a:r>
              <a:rPr lang="en-US" b="true" sz="3565">
                <a:solidFill>
                  <a:srgbClr val="A82400"/>
                </a:solidFill>
                <a:latin typeface="Montserrat Bold"/>
                <a:ea typeface="Montserrat Bold"/>
                <a:cs typeface="Montserrat Bold"/>
                <a:sym typeface="Montserrat Bold"/>
              </a:rPr>
              <a:t>Practical Applications</a:t>
            </a:r>
          </a:p>
        </p:txBody>
      </p:sp>
      <p:sp>
        <p:nvSpPr>
          <p:cNvPr name="TextBox 10" id="10"/>
          <p:cNvSpPr txBox="true"/>
          <p:nvPr/>
        </p:nvSpPr>
        <p:spPr>
          <a:xfrm rot="0">
            <a:off x="-356055" y="1680961"/>
            <a:ext cx="19000109" cy="615362"/>
          </a:xfrm>
          <a:prstGeom prst="rect">
            <a:avLst/>
          </a:prstGeom>
        </p:spPr>
        <p:txBody>
          <a:bodyPr anchor="t" rtlCol="false" tIns="0" lIns="0" bIns="0" rIns="0">
            <a:spAutoFit/>
          </a:bodyPr>
          <a:lstStyle/>
          <a:p>
            <a:pPr algn="ctr">
              <a:lnSpc>
                <a:spcPts val="5354"/>
              </a:lnSpc>
            </a:pPr>
            <a:r>
              <a:rPr lang="en-US" b="true" sz="4131">
                <a:solidFill>
                  <a:srgbClr val="000000"/>
                </a:solidFill>
                <a:latin typeface="Montserrat Bold"/>
                <a:ea typeface="Montserrat Bold"/>
                <a:cs typeface="Montserrat Bold"/>
                <a:sym typeface="Montserrat Bold"/>
              </a:rPr>
              <a:t>Interfaces in vehicles (voice, touch, gestures for GPS or radio)</a:t>
            </a:r>
          </a:p>
        </p:txBody>
      </p:sp>
    </p:spTree>
  </p:cSld>
  <p:clrMapOvr>
    <a:masterClrMapping/>
  </p:clrMapOvr>
  <p:timing>
    <p:tnLst>
      <p:par>
        <p:cTn dur="indefinite" restart="never" nodeType="tmRoot">
          <p:childTnLst>
            <p:video>
              <p:cMediaNode vol="0">
                <p:cTn fill="hold" display="false">
                  <p:stCondLst>
                    <p:cond delay="indefinite"/>
                  </p:stCondLst>
                </p:cTn>
                <p:tgtEl>
                  <p:spTgt spid="8"/>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97858" y="782745"/>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8031480" y="4648201"/>
            <a:ext cx="111443" cy="113347"/>
            <a:chOff x="0" y="0"/>
            <a:chExt cx="148591" cy="151129"/>
          </a:xfrm>
        </p:grpSpPr>
        <p:sp>
          <p:nvSpPr>
            <p:cNvPr name="Freeform 5" id="5"/>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6" id="6"/>
          <p:cNvGrpSpPr/>
          <p:nvPr/>
        </p:nvGrpSpPr>
        <p:grpSpPr>
          <a:xfrm rot="0">
            <a:off x="8031480" y="4648201"/>
            <a:ext cx="111443" cy="113347"/>
            <a:chOff x="0" y="0"/>
            <a:chExt cx="148591" cy="151129"/>
          </a:xfrm>
        </p:grpSpPr>
        <p:sp>
          <p:nvSpPr>
            <p:cNvPr name="Freeform 7" id="7"/>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8" id="8"/>
          <p:cNvGrpSpPr>
            <a:grpSpLocks noChangeAspect="true"/>
          </p:cNvGrpSpPr>
          <p:nvPr/>
        </p:nvGrpSpPr>
        <p:grpSpPr>
          <a:xfrm rot="0">
            <a:off x="3370813" y="2763464"/>
            <a:ext cx="11546375" cy="6494836"/>
            <a:chOff x="0" y="0"/>
            <a:chExt cx="15395167" cy="8659781"/>
          </a:xfrm>
        </p:grpSpPr>
        <p:sp>
          <p:nvSpPr>
            <p:cNvPr name="Freeform 9" id="9"/>
            <p:cNvSpPr/>
            <p:nvPr/>
          </p:nvSpPr>
          <p:spPr>
            <a:xfrm flipH="false" flipV="false" rot="0">
              <a:off x="0" y="0"/>
              <a:ext cx="15395194" cy="8659749"/>
            </a:xfrm>
            <a:custGeom>
              <a:avLst/>
              <a:gdLst/>
              <a:ahLst/>
              <a:cxnLst/>
              <a:rect r="r" b="b" t="t" l="l"/>
              <a:pathLst>
                <a:path h="8659749" w="15395194">
                  <a:moveTo>
                    <a:pt x="0" y="0"/>
                  </a:moveTo>
                  <a:lnTo>
                    <a:pt x="15395194" y="0"/>
                  </a:lnTo>
                  <a:lnTo>
                    <a:pt x="15395194" y="8659749"/>
                  </a:lnTo>
                  <a:lnTo>
                    <a:pt x="0" y="8659749"/>
                  </a:lnTo>
                  <a:lnTo>
                    <a:pt x="0" y="0"/>
                  </a:lnTo>
                  <a:close/>
                </a:path>
              </a:pathLst>
            </a:custGeom>
            <a:blipFill>
              <a:blip r:embed="rId7"/>
              <a:stretch>
                <a:fillRect l="0" t="0" r="0" b="0"/>
              </a:stretch>
            </a:blipFill>
          </p:spPr>
        </p:sp>
      </p:grpSp>
      <p:sp>
        <p:nvSpPr>
          <p:cNvPr name="TextBox 10" id="10"/>
          <p:cNvSpPr txBox="true"/>
          <p:nvPr/>
        </p:nvSpPr>
        <p:spPr>
          <a:xfrm rot="0">
            <a:off x="1035515" y="318557"/>
            <a:ext cx="6000237" cy="766716"/>
          </a:xfrm>
          <a:prstGeom prst="rect">
            <a:avLst/>
          </a:prstGeom>
        </p:spPr>
        <p:txBody>
          <a:bodyPr anchor="t" rtlCol="false" tIns="0" lIns="0" bIns="0" rIns="0">
            <a:spAutoFit/>
          </a:bodyPr>
          <a:lstStyle/>
          <a:p>
            <a:pPr algn="l">
              <a:lnSpc>
                <a:spcPts val="5991"/>
              </a:lnSpc>
            </a:pPr>
            <a:r>
              <a:rPr lang="en-US" b="true" sz="3565">
                <a:solidFill>
                  <a:srgbClr val="A82400"/>
                </a:solidFill>
                <a:latin typeface="Montserrat Bold"/>
                <a:ea typeface="Montserrat Bold"/>
                <a:cs typeface="Montserrat Bold"/>
                <a:sym typeface="Montserrat Bold"/>
              </a:rPr>
              <a:t>Practical Applications</a:t>
            </a:r>
          </a:p>
        </p:txBody>
      </p:sp>
      <p:sp>
        <p:nvSpPr>
          <p:cNvPr name="TextBox 11" id="11"/>
          <p:cNvSpPr txBox="true"/>
          <p:nvPr/>
        </p:nvSpPr>
        <p:spPr>
          <a:xfrm rot="0">
            <a:off x="-356055" y="1690486"/>
            <a:ext cx="19410333" cy="1047436"/>
          </a:xfrm>
          <a:prstGeom prst="rect">
            <a:avLst/>
          </a:prstGeom>
        </p:spPr>
        <p:txBody>
          <a:bodyPr anchor="t" rtlCol="false" tIns="0" lIns="0" bIns="0" rIns="0">
            <a:spAutoFit/>
          </a:bodyPr>
          <a:lstStyle/>
          <a:p>
            <a:pPr algn="ctr">
              <a:lnSpc>
                <a:spcPts val="4835"/>
              </a:lnSpc>
            </a:pPr>
            <a:r>
              <a:rPr lang="en-US" b="true" sz="3731">
                <a:solidFill>
                  <a:srgbClr val="000000"/>
                </a:solidFill>
                <a:latin typeface="Montserrat Bold"/>
                <a:ea typeface="Montserrat Bold"/>
                <a:cs typeface="Montserrat Bold"/>
                <a:sym typeface="Montserrat Bold"/>
              </a:rPr>
              <a:t>Interfaces for disabled patients (controlled by voice or motion)</a:t>
            </a:r>
          </a:p>
          <a:p>
            <a:pPr algn="ctr">
              <a:lnSpc>
                <a:spcPts val="4835"/>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97858" y="782745"/>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8031480" y="4648201"/>
            <a:ext cx="111443" cy="113347"/>
            <a:chOff x="0" y="0"/>
            <a:chExt cx="148591" cy="151129"/>
          </a:xfrm>
        </p:grpSpPr>
        <p:sp>
          <p:nvSpPr>
            <p:cNvPr name="Freeform 5" id="5"/>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6" id="6"/>
          <p:cNvGrpSpPr/>
          <p:nvPr/>
        </p:nvGrpSpPr>
        <p:grpSpPr>
          <a:xfrm rot="0">
            <a:off x="8031480" y="4648201"/>
            <a:ext cx="111443" cy="113347"/>
            <a:chOff x="0" y="0"/>
            <a:chExt cx="148591" cy="151129"/>
          </a:xfrm>
        </p:grpSpPr>
        <p:sp>
          <p:nvSpPr>
            <p:cNvPr name="Freeform 7" id="7"/>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8" id="8"/>
          <p:cNvGrpSpPr>
            <a:grpSpLocks noChangeAspect="true"/>
          </p:cNvGrpSpPr>
          <p:nvPr/>
        </p:nvGrpSpPr>
        <p:grpSpPr>
          <a:xfrm rot="0">
            <a:off x="3370813" y="2763464"/>
            <a:ext cx="11546375" cy="6494836"/>
            <a:chOff x="0" y="0"/>
            <a:chExt cx="15395167" cy="8659781"/>
          </a:xfrm>
        </p:grpSpPr>
        <p:sp>
          <p:nvSpPr>
            <p:cNvPr name="Freeform 9" id="9"/>
            <p:cNvSpPr/>
            <p:nvPr/>
          </p:nvSpPr>
          <p:spPr>
            <a:xfrm flipH="false" flipV="false" rot="0">
              <a:off x="0" y="0"/>
              <a:ext cx="15395194" cy="8659749"/>
            </a:xfrm>
            <a:custGeom>
              <a:avLst/>
              <a:gdLst/>
              <a:ahLst/>
              <a:cxnLst/>
              <a:rect r="r" b="b" t="t" l="l"/>
              <a:pathLst>
                <a:path h="8659749" w="15395194">
                  <a:moveTo>
                    <a:pt x="0" y="0"/>
                  </a:moveTo>
                  <a:lnTo>
                    <a:pt x="15395194" y="0"/>
                  </a:lnTo>
                  <a:lnTo>
                    <a:pt x="15395194" y="8659749"/>
                  </a:lnTo>
                  <a:lnTo>
                    <a:pt x="0" y="8659749"/>
                  </a:lnTo>
                  <a:lnTo>
                    <a:pt x="0" y="0"/>
                  </a:lnTo>
                  <a:close/>
                </a:path>
              </a:pathLst>
            </a:custGeom>
            <a:blipFill>
              <a:blip r:embed="rId7"/>
              <a:stretch>
                <a:fillRect l="0" t="0" r="0" b="0"/>
              </a:stretch>
            </a:blipFill>
          </p:spPr>
        </p:sp>
      </p:grpSp>
      <p:sp>
        <p:nvSpPr>
          <p:cNvPr name="TextBox 10" id="10"/>
          <p:cNvSpPr txBox="true"/>
          <p:nvPr/>
        </p:nvSpPr>
        <p:spPr>
          <a:xfrm rot="0">
            <a:off x="1035515" y="318557"/>
            <a:ext cx="6000237" cy="766716"/>
          </a:xfrm>
          <a:prstGeom prst="rect">
            <a:avLst/>
          </a:prstGeom>
        </p:spPr>
        <p:txBody>
          <a:bodyPr anchor="t" rtlCol="false" tIns="0" lIns="0" bIns="0" rIns="0">
            <a:spAutoFit/>
          </a:bodyPr>
          <a:lstStyle/>
          <a:p>
            <a:pPr algn="l">
              <a:lnSpc>
                <a:spcPts val="5991"/>
              </a:lnSpc>
            </a:pPr>
            <a:r>
              <a:rPr lang="en-US" b="true" sz="3565">
                <a:solidFill>
                  <a:srgbClr val="A82400"/>
                </a:solidFill>
                <a:latin typeface="Montserrat Bold"/>
                <a:ea typeface="Montserrat Bold"/>
                <a:cs typeface="Montserrat Bold"/>
                <a:sym typeface="Montserrat Bold"/>
              </a:rPr>
              <a:t>Practical Applications</a:t>
            </a:r>
          </a:p>
        </p:txBody>
      </p:sp>
      <p:sp>
        <p:nvSpPr>
          <p:cNvPr name="TextBox 11" id="11"/>
          <p:cNvSpPr txBox="true"/>
          <p:nvPr/>
        </p:nvSpPr>
        <p:spPr>
          <a:xfrm rot="0">
            <a:off x="-561166" y="1763123"/>
            <a:ext cx="19410333" cy="585270"/>
          </a:xfrm>
          <a:prstGeom prst="rect">
            <a:avLst/>
          </a:prstGeom>
        </p:spPr>
        <p:txBody>
          <a:bodyPr anchor="t" rtlCol="false" tIns="0" lIns="0" bIns="0" rIns="0">
            <a:spAutoFit/>
          </a:bodyPr>
          <a:lstStyle/>
          <a:p>
            <a:pPr algn="ctr">
              <a:lnSpc>
                <a:spcPts val="5224"/>
              </a:lnSpc>
            </a:pPr>
            <a:r>
              <a:rPr lang="en-US" b="true" sz="4031">
                <a:solidFill>
                  <a:srgbClr val="000000"/>
                </a:solidFill>
                <a:latin typeface="Montserrat Bold"/>
                <a:ea typeface="Montserrat Bold"/>
                <a:cs typeface="Montserrat Bold"/>
                <a:sym typeface="Montserrat Bold"/>
              </a:rPr>
              <a:t>PlayStation VR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97858" y="782745"/>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8031480" y="4648201"/>
            <a:ext cx="111443" cy="113347"/>
            <a:chOff x="0" y="0"/>
            <a:chExt cx="148591" cy="151129"/>
          </a:xfrm>
        </p:grpSpPr>
        <p:sp>
          <p:nvSpPr>
            <p:cNvPr name="Freeform 5" id="5"/>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6" id="6"/>
          <p:cNvGrpSpPr/>
          <p:nvPr/>
        </p:nvGrpSpPr>
        <p:grpSpPr>
          <a:xfrm rot="0">
            <a:off x="8031480" y="4648201"/>
            <a:ext cx="111443" cy="113347"/>
            <a:chOff x="0" y="0"/>
            <a:chExt cx="148591" cy="151129"/>
          </a:xfrm>
        </p:grpSpPr>
        <p:sp>
          <p:nvSpPr>
            <p:cNvPr name="Freeform 7" id="7"/>
            <p:cNvSpPr/>
            <p:nvPr/>
          </p:nvSpPr>
          <p:spPr>
            <a:xfrm flipH="false" flipV="false" rot="0">
              <a:off x="0" y="0"/>
              <a:ext cx="148590" cy="151130"/>
            </a:xfrm>
            <a:custGeom>
              <a:avLst/>
              <a:gdLst/>
              <a:ahLst/>
              <a:cxnLst/>
              <a:rect r="r" b="b" t="t" l="l"/>
              <a:pathLst>
                <a:path h="151130" w="148590">
                  <a:moveTo>
                    <a:pt x="148590" y="53340"/>
                  </a:moveTo>
                  <a:cubicBezTo>
                    <a:pt x="129540" y="134620"/>
                    <a:pt x="120650" y="140970"/>
                    <a:pt x="107950" y="144780"/>
                  </a:cubicBezTo>
                  <a:cubicBezTo>
                    <a:pt x="90170" y="151130"/>
                    <a:pt x="53340" y="148590"/>
                    <a:pt x="36830" y="140970"/>
                  </a:cubicBezTo>
                  <a:cubicBezTo>
                    <a:pt x="25400" y="135890"/>
                    <a:pt x="17780" y="125730"/>
                    <a:pt x="11430" y="115570"/>
                  </a:cubicBezTo>
                  <a:cubicBezTo>
                    <a:pt x="5080" y="105410"/>
                    <a:pt x="0" y="93980"/>
                    <a:pt x="0" y="80010"/>
                  </a:cubicBezTo>
                  <a:cubicBezTo>
                    <a:pt x="1270" y="62230"/>
                    <a:pt x="16510" y="29210"/>
                    <a:pt x="29210" y="16510"/>
                  </a:cubicBezTo>
                  <a:cubicBezTo>
                    <a:pt x="39370" y="6350"/>
                    <a:pt x="49530" y="1270"/>
                    <a:pt x="62230" y="1270"/>
                  </a:cubicBezTo>
                  <a:cubicBezTo>
                    <a:pt x="81280" y="0"/>
                    <a:pt x="130810" y="21590"/>
                    <a:pt x="130810" y="21590"/>
                  </a:cubicBezTo>
                </a:path>
              </a:pathLst>
            </a:custGeom>
            <a:solidFill>
              <a:srgbClr val="E7191F"/>
            </a:solidFill>
          </p:spPr>
        </p:sp>
      </p:grpSp>
      <p:grpSp>
        <p:nvGrpSpPr>
          <p:cNvPr name="Group 8" id="8"/>
          <p:cNvGrpSpPr>
            <a:grpSpLocks noChangeAspect="true"/>
          </p:cNvGrpSpPr>
          <p:nvPr/>
        </p:nvGrpSpPr>
        <p:grpSpPr>
          <a:xfrm rot="0">
            <a:off x="3370813" y="2763464"/>
            <a:ext cx="11546375" cy="6494836"/>
            <a:chOff x="0" y="0"/>
            <a:chExt cx="15395167" cy="8659781"/>
          </a:xfrm>
        </p:grpSpPr>
        <p:sp>
          <p:nvSpPr>
            <p:cNvPr name="Freeform 9" id="9"/>
            <p:cNvSpPr/>
            <p:nvPr/>
          </p:nvSpPr>
          <p:spPr>
            <a:xfrm flipH="false" flipV="false" rot="0">
              <a:off x="0" y="0"/>
              <a:ext cx="15395194" cy="8659749"/>
            </a:xfrm>
            <a:custGeom>
              <a:avLst/>
              <a:gdLst/>
              <a:ahLst/>
              <a:cxnLst/>
              <a:rect r="r" b="b" t="t" l="l"/>
              <a:pathLst>
                <a:path h="8659749" w="15395194">
                  <a:moveTo>
                    <a:pt x="0" y="0"/>
                  </a:moveTo>
                  <a:lnTo>
                    <a:pt x="15395194" y="0"/>
                  </a:lnTo>
                  <a:lnTo>
                    <a:pt x="15395194" y="8659749"/>
                  </a:lnTo>
                  <a:lnTo>
                    <a:pt x="0" y="8659749"/>
                  </a:lnTo>
                  <a:lnTo>
                    <a:pt x="0" y="0"/>
                  </a:lnTo>
                  <a:close/>
                </a:path>
              </a:pathLst>
            </a:custGeom>
            <a:blipFill>
              <a:blip r:embed="rId7"/>
              <a:stretch>
                <a:fillRect l="0" t="0" r="0" b="0"/>
              </a:stretch>
            </a:blipFill>
          </p:spPr>
        </p:sp>
      </p:grpSp>
      <p:sp>
        <p:nvSpPr>
          <p:cNvPr name="TextBox 10" id="10"/>
          <p:cNvSpPr txBox="true"/>
          <p:nvPr/>
        </p:nvSpPr>
        <p:spPr>
          <a:xfrm rot="0">
            <a:off x="1035515" y="318557"/>
            <a:ext cx="6000237" cy="766716"/>
          </a:xfrm>
          <a:prstGeom prst="rect">
            <a:avLst/>
          </a:prstGeom>
        </p:spPr>
        <p:txBody>
          <a:bodyPr anchor="t" rtlCol="false" tIns="0" lIns="0" bIns="0" rIns="0">
            <a:spAutoFit/>
          </a:bodyPr>
          <a:lstStyle/>
          <a:p>
            <a:pPr algn="l">
              <a:lnSpc>
                <a:spcPts val="5991"/>
              </a:lnSpc>
            </a:pPr>
            <a:r>
              <a:rPr lang="en-US" b="true" sz="3565">
                <a:solidFill>
                  <a:srgbClr val="A82400"/>
                </a:solidFill>
                <a:latin typeface="Montserrat Bold"/>
                <a:ea typeface="Montserrat Bold"/>
                <a:cs typeface="Montserrat Bold"/>
                <a:sym typeface="Montserrat Bold"/>
              </a:rPr>
              <a:t>Practical Applications</a:t>
            </a:r>
          </a:p>
        </p:txBody>
      </p:sp>
      <p:sp>
        <p:nvSpPr>
          <p:cNvPr name="TextBox 11" id="11"/>
          <p:cNvSpPr txBox="true"/>
          <p:nvPr/>
        </p:nvSpPr>
        <p:spPr>
          <a:xfrm rot="0">
            <a:off x="-561166" y="1763123"/>
            <a:ext cx="19410333" cy="1137668"/>
          </a:xfrm>
          <a:prstGeom prst="rect">
            <a:avLst/>
          </a:prstGeom>
        </p:spPr>
        <p:txBody>
          <a:bodyPr anchor="t" rtlCol="false" tIns="0" lIns="0" bIns="0" rIns="0">
            <a:spAutoFit/>
          </a:bodyPr>
          <a:lstStyle/>
          <a:p>
            <a:pPr algn="ctr">
              <a:lnSpc>
                <a:spcPts val="5224"/>
              </a:lnSpc>
            </a:pPr>
            <a:r>
              <a:rPr lang="en-US" b="true" sz="4031">
                <a:solidFill>
                  <a:srgbClr val="000000"/>
                </a:solidFill>
                <a:latin typeface="Montserrat Bold"/>
                <a:ea typeface="Montserrat Bold"/>
                <a:cs typeface="Montserrat Bold"/>
                <a:sym typeface="Montserrat Bold"/>
              </a:rPr>
              <a:t>Pepper Robot : The future of Human_ROBOT Interaction</a:t>
            </a:r>
          </a:p>
          <a:p>
            <a:pPr algn="ctr">
              <a:lnSpc>
                <a:spcPts val="5224"/>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73709" y="782745"/>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4278779" y="6138166"/>
            <a:ext cx="4197130" cy="5960124"/>
            <a:chOff x="0" y="0"/>
            <a:chExt cx="5596173" cy="7946832"/>
          </a:xfrm>
        </p:grpSpPr>
        <p:sp>
          <p:nvSpPr>
            <p:cNvPr name="Freeform 5" id="5"/>
            <p:cNvSpPr/>
            <p:nvPr/>
          </p:nvSpPr>
          <p:spPr>
            <a:xfrm flipH="false" flipV="false" rot="0">
              <a:off x="0" y="0"/>
              <a:ext cx="5596128" cy="7946771"/>
            </a:xfrm>
            <a:custGeom>
              <a:avLst/>
              <a:gdLst/>
              <a:ahLst/>
              <a:cxnLst/>
              <a:rect r="r" b="b" t="t" l="l"/>
              <a:pathLst>
                <a:path h="7946771" w="5596128">
                  <a:moveTo>
                    <a:pt x="0" y="0"/>
                  </a:moveTo>
                  <a:lnTo>
                    <a:pt x="5596128" y="0"/>
                  </a:lnTo>
                  <a:lnTo>
                    <a:pt x="5596128" y="7946771"/>
                  </a:lnTo>
                  <a:lnTo>
                    <a:pt x="0" y="7946771"/>
                  </a:lnTo>
                  <a:lnTo>
                    <a:pt x="0" y="0"/>
                  </a:lnTo>
                  <a:close/>
                </a:path>
              </a:pathLst>
            </a:custGeom>
            <a:blipFill>
              <a:blip r:embed="rId7"/>
              <a:stretch>
                <a:fillRect l="0" t="0" r="0" b="0"/>
              </a:stretch>
            </a:blipFill>
          </p:spPr>
        </p:sp>
      </p:grpSp>
      <p:grpSp>
        <p:nvGrpSpPr>
          <p:cNvPr name="Group 6" id="6"/>
          <p:cNvGrpSpPr/>
          <p:nvPr/>
        </p:nvGrpSpPr>
        <p:grpSpPr>
          <a:xfrm rot="0">
            <a:off x="-520668" y="6138166"/>
            <a:ext cx="5932053" cy="5932053"/>
            <a:chOff x="0" y="0"/>
            <a:chExt cx="7909404" cy="7909404"/>
          </a:xfrm>
        </p:grpSpPr>
        <p:sp>
          <p:nvSpPr>
            <p:cNvPr name="Freeform 7" id="7"/>
            <p:cNvSpPr/>
            <p:nvPr/>
          </p:nvSpPr>
          <p:spPr>
            <a:xfrm flipH="false" flipV="false" rot="0">
              <a:off x="0" y="0"/>
              <a:ext cx="7909433" cy="7909433"/>
            </a:xfrm>
            <a:custGeom>
              <a:avLst/>
              <a:gdLst/>
              <a:ahLst/>
              <a:cxnLst/>
              <a:rect r="r" b="b" t="t" l="l"/>
              <a:pathLst>
                <a:path h="7909433" w="7909433">
                  <a:moveTo>
                    <a:pt x="0" y="0"/>
                  </a:moveTo>
                  <a:lnTo>
                    <a:pt x="7909433" y="0"/>
                  </a:lnTo>
                  <a:lnTo>
                    <a:pt x="7909433" y="7909433"/>
                  </a:lnTo>
                  <a:lnTo>
                    <a:pt x="0" y="7909433"/>
                  </a:lnTo>
                  <a:lnTo>
                    <a:pt x="0" y="0"/>
                  </a:lnTo>
                  <a:close/>
                </a:path>
              </a:pathLst>
            </a:custGeom>
            <a:blipFill>
              <a:blip r:embed="rId8"/>
              <a:stretch>
                <a:fillRect l="0" t="0" r="0" b="0"/>
              </a:stretch>
            </a:blipFill>
          </p:spPr>
        </p:sp>
      </p:grpSp>
      <p:grpSp>
        <p:nvGrpSpPr>
          <p:cNvPr name="Group 8" id="8"/>
          <p:cNvGrpSpPr/>
          <p:nvPr/>
        </p:nvGrpSpPr>
        <p:grpSpPr>
          <a:xfrm rot="0">
            <a:off x="8175045" y="5853932"/>
            <a:ext cx="4923169" cy="4791986"/>
            <a:chOff x="0" y="0"/>
            <a:chExt cx="6564225" cy="6389315"/>
          </a:xfrm>
        </p:grpSpPr>
        <p:sp>
          <p:nvSpPr>
            <p:cNvPr name="Freeform 9" id="9"/>
            <p:cNvSpPr/>
            <p:nvPr/>
          </p:nvSpPr>
          <p:spPr>
            <a:xfrm flipH="false" flipV="false" rot="0">
              <a:off x="0" y="0"/>
              <a:ext cx="6564249" cy="6389370"/>
            </a:xfrm>
            <a:custGeom>
              <a:avLst/>
              <a:gdLst/>
              <a:ahLst/>
              <a:cxnLst/>
              <a:rect r="r" b="b" t="t" l="l"/>
              <a:pathLst>
                <a:path h="6389370" w="6564249">
                  <a:moveTo>
                    <a:pt x="0" y="0"/>
                  </a:moveTo>
                  <a:lnTo>
                    <a:pt x="6564249" y="0"/>
                  </a:lnTo>
                  <a:lnTo>
                    <a:pt x="6564249" y="6389370"/>
                  </a:lnTo>
                  <a:lnTo>
                    <a:pt x="0" y="6389370"/>
                  </a:lnTo>
                  <a:lnTo>
                    <a:pt x="0" y="0"/>
                  </a:lnTo>
                  <a:close/>
                </a:path>
              </a:pathLst>
            </a:custGeom>
            <a:blipFill>
              <a:blip r:embed="rId9"/>
              <a:stretch>
                <a:fillRect l="0" t="-1368" r="0" b="-1367"/>
              </a:stretch>
            </a:blipFill>
          </p:spPr>
        </p:sp>
      </p:grpSp>
      <p:grpSp>
        <p:nvGrpSpPr>
          <p:cNvPr name="Group 10" id="10"/>
          <p:cNvGrpSpPr/>
          <p:nvPr/>
        </p:nvGrpSpPr>
        <p:grpSpPr>
          <a:xfrm rot="0">
            <a:off x="12261956" y="5374621"/>
            <a:ext cx="5750608" cy="5750608"/>
            <a:chOff x="0" y="0"/>
            <a:chExt cx="7667477" cy="7667477"/>
          </a:xfrm>
        </p:grpSpPr>
        <p:sp>
          <p:nvSpPr>
            <p:cNvPr name="Freeform 11" id="11"/>
            <p:cNvSpPr/>
            <p:nvPr/>
          </p:nvSpPr>
          <p:spPr>
            <a:xfrm flipH="false" flipV="false" rot="0">
              <a:off x="0" y="0"/>
              <a:ext cx="7667498" cy="7667498"/>
            </a:xfrm>
            <a:custGeom>
              <a:avLst/>
              <a:gdLst/>
              <a:ahLst/>
              <a:cxnLst/>
              <a:rect r="r" b="b" t="t" l="l"/>
              <a:pathLst>
                <a:path h="7667498" w="7667498">
                  <a:moveTo>
                    <a:pt x="0" y="0"/>
                  </a:moveTo>
                  <a:lnTo>
                    <a:pt x="7667498" y="0"/>
                  </a:lnTo>
                  <a:lnTo>
                    <a:pt x="7667498" y="7667498"/>
                  </a:lnTo>
                  <a:lnTo>
                    <a:pt x="0" y="7667498"/>
                  </a:lnTo>
                  <a:lnTo>
                    <a:pt x="0" y="0"/>
                  </a:lnTo>
                  <a:close/>
                </a:path>
              </a:pathLst>
            </a:custGeom>
            <a:blipFill>
              <a:blip r:embed="rId10"/>
              <a:stretch>
                <a:fillRect l="0" t="0" r="0" b="0"/>
              </a:stretch>
            </a:blipFill>
          </p:spPr>
        </p:sp>
      </p:grpSp>
      <p:sp>
        <p:nvSpPr>
          <p:cNvPr name="Freeform 12" id="12"/>
          <p:cNvSpPr/>
          <p:nvPr/>
        </p:nvSpPr>
        <p:spPr>
          <a:xfrm flipH="false" flipV="false" rot="0">
            <a:off x="169226" y="2280301"/>
            <a:ext cx="1922487" cy="1922487"/>
          </a:xfrm>
          <a:custGeom>
            <a:avLst/>
            <a:gdLst/>
            <a:ahLst/>
            <a:cxnLst/>
            <a:rect r="r" b="b" t="t" l="l"/>
            <a:pathLst>
              <a:path h="1922487" w="1922487">
                <a:moveTo>
                  <a:pt x="0" y="0"/>
                </a:moveTo>
                <a:lnTo>
                  <a:pt x="1922487" y="0"/>
                </a:lnTo>
                <a:lnTo>
                  <a:pt x="1922487" y="1922487"/>
                </a:lnTo>
                <a:lnTo>
                  <a:pt x="0" y="19224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9527293" y="2306407"/>
            <a:ext cx="1922487" cy="1922487"/>
          </a:xfrm>
          <a:custGeom>
            <a:avLst/>
            <a:gdLst/>
            <a:ahLst/>
            <a:cxnLst/>
            <a:rect r="r" b="b" t="t" l="l"/>
            <a:pathLst>
              <a:path h="1922487" w="1922487">
                <a:moveTo>
                  <a:pt x="0" y="0"/>
                </a:moveTo>
                <a:lnTo>
                  <a:pt x="1922487" y="0"/>
                </a:lnTo>
                <a:lnTo>
                  <a:pt x="1922487" y="1922487"/>
                </a:lnTo>
                <a:lnTo>
                  <a:pt x="0" y="19224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4567999" y="2306407"/>
            <a:ext cx="1922487" cy="1922487"/>
          </a:xfrm>
          <a:custGeom>
            <a:avLst/>
            <a:gdLst/>
            <a:ahLst/>
            <a:cxnLst/>
            <a:rect r="r" b="b" t="t" l="l"/>
            <a:pathLst>
              <a:path h="1922487" w="1922487">
                <a:moveTo>
                  <a:pt x="0" y="0"/>
                </a:moveTo>
                <a:lnTo>
                  <a:pt x="1922487" y="0"/>
                </a:lnTo>
                <a:lnTo>
                  <a:pt x="1922487" y="1922487"/>
                </a:lnTo>
                <a:lnTo>
                  <a:pt x="0" y="19224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5" id="15"/>
          <p:cNvSpPr/>
          <p:nvPr/>
        </p:nvSpPr>
        <p:spPr>
          <a:xfrm rot="5339247">
            <a:off x="14451218" y="5278176"/>
            <a:ext cx="2156050" cy="0"/>
          </a:xfrm>
          <a:prstGeom prst="line">
            <a:avLst/>
          </a:prstGeom>
          <a:ln cap="rnd" w="28575">
            <a:solidFill>
              <a:srgbClr val="A82400"/>
            </a:solidFill>
            <a:prstDash val="solid"/>
            <a:headEnd type="none" len="sm" w="sm"/>
            <a:tailEnd type="arrow" len="sm" w="med"/>
          </a:ln>
        </p:spPr>
      </p:sp>
      <p:sp>
        <p:nvSpPr>
          <p:cNvPr name="AutoShape 16" id="16"/>
          <p:cNvSpPr/>
          <p:nvPr/>
        </p:nvSpPr>
        <p:spPr>
          <a:xfrm rot="5319992">
            <a:off x="9314814" y="5154529"/>
            <a:ext cx="2403371" cy="0"/>
          </a:xfrm>
          <a:prstGeom prst="line">
            <a:avLst/>
          </a:prstGeom>
          <a:ln cap="rnd" w="28575">
            <a:solidFill>
              <a:srgbClr val="A82400"/>
            </a:solidFill>
            <a:prstDash val="solid"/>
            <a:headEnd type="none" len="sm" w="sm"/>
            <a:tailEnd type="arrow" len="sm" w="med"/>
          </a:ln>
        </p:spPr>
      </p:sp>
      <p:sp>
        <p:nvSpPr>
          <p:cNvPr name="AutoShape 17" id="17"/>
          <p:cNvSpPr/>
          <p:nvPr/>
        </p:nvSpPr>
        <p:spPr>
          <a:xfrm rot="4318294">
            <a:off x="225557" y="5135966"/>
            <a:ext cx="2565819" cy="0"/>
          </a:xfrm>
          <a:prstGeom prst="line">
            <a:avLst/>
          </a:prstGeom>
          <a:ln cap="rnd" w="28575">
            <a:solidFill>
              <a:srgbClr val="A82400"/>
            </a:solidFill>
            <a:prstDash val="solid"/>
            <a:headEnd type="none" len="sm" w="sm"/>
            <a:tailEnd type="arrow" len="sm" w="med"/>
          </a:ln>
        </p:spPr>
      </p:sp>
      <p:grpSp>
        <p:nvGrpSpPr>
          <p:cNvPr name="Group 18" id="18"/>
          <p:cNvGrpSpPr/>
          <p:nvPr/>
        </p:nvGrpSpPr>
        <p:grpSpPr>
          <a:xfrm rot="0">
            <a:off x="400957" y="2485595"/>
            <a:ext cx="1459024" cy="1459024"/>
            <a:chOff x="0" y="0"/>
            <a:chExt cx="1945365" cy="1945365"/>
          </a:xfrm>
        </p:grpSpPr>
        <p:sp>
          <p:nvSpPr>
            <p:cNvPr name="Freeform 19" id="19"/>
            <p:cNvSpPr/>
            <p:nvPr/>
          </p:nvSpPr>
          <p:spPr>
            <a:xfrm flipH="false" flipV="false" rot="0">
              <a:off x="0" y="0"/>
              <a:ext cx="1945386" cy="1945386"/>
            </a:xfrm>
            <a:custGeom>
              <a:avLst/>
              <a:gdLst/>
              <a:ahLst/>
              <a:cxnLst/>
              <a:rect r="r" b="b" t="t" l="l"/>
              <a:pathLst>
                <a:path h="1945386" w="1945386">
                  <a:moveTo>
                    <a:pt x="972693" y="0"/>
                  </a:moveTo>
                  <a:cubicBezTo>
                    <a:pt x="435483" y="0"/>
                    <a:pt x="0" y="435483"/>
                    <a:pt x="0" y="972693"/>
                  </a:cubicBezTo>
                  <a:cubicBezTo>
                    <a:pt x="0" y="1509903"/>
                    <a:pt x="435483" y="1945386"/>
                    <a:pt x="972693" y="1945386"/>
                  </a:cubicBezTo>
                  <a:cubicBezTo>
                    <a:pt x="1509903" y="1945386"/>
                    <a:pt x="1945386" y="1509903"/>
                    <a:pt x="1945386" y="972693"/>
                  </a:cubicBezTo>
                  <a:cubicBezTo>
                    <a:pt x="1945386" y="435483"/>
                    <a:pt x="1509903" y="0"/>
                    <a:pt x="972693" y="0"/>
                  </a:cubicBezTo>
                  <a:close/>
                </a:path>
              </a:pathLst>
            </a:custGeom>
            <a:blipFill>
              <a:blip r:embed="rId15"/>
              <a:stretch>
                <a:fillRect l="0" t="0" r="1" b="1"/>
              </a:stretch>
            </a:blipFill>
          </p:spPr>
        </p:sp>
      </p:grpSp>
      <p:grpSp>
        <p:nvGrpSpPr>
          <p:cNvPr name="Group 20" id="20"/>
          <p:cNvGrpSpPr/>
          <p:nvPr/>
        </p:nvGrpSpPr>
        <p:grpSpPr>
          <a:xfrm rot="0">
            <a:off x="9796288" y="2560124"/>
            <a:ext cx="1384495" cy="1384495"/>
            <a:chOff x="0" y="0"/>
            <a:chExt cx="1845993" cy="1845993"/>
          </a:xfrm>
        </p:grpSpPr>
        <p:sp>
          <p:nvSpPr>
            <p:cNvPr name="Freeform 21" id="21"/>
            <p:cNvSpPr/>
            <p:nvPr/>
          </p:nvSpPr>
          <p:spPr>
            <a:xfrm flipH="false" flipV="false" rot="0">
              <a:off x="0" y="0"/>
              <a:ext cx="1845945" cy="1845945"/>
            </a:xfrm>
            <a:custGeom>
              <a:avLst/>
              <a:gdLst/>
              <a:ahLst/>
              <a:cxnLst/>
              <a:rect r="r" b="b" t="t" l="l"/>
              <a:pathLst>
                <a:path h="1845945" w="1845945">
                  <a:moveTo>
                    <a:pt x="0" y="0"/>
                  </a:moveTo>
                  <a:lnTo>
                    <a:pt x="1845945" y="0"/>
                  </a:lnTo>
                  <a:lnTo>
                    <a:pt x="1845945" y="1845945"/>
                  </a:lnTo>
                  <a:lnTo>
                    <a:pt x="0" y="1845945"/>
                  </a:lnTo>
                  <a:lnTo>
                    <a:pt x="0" y="0"/>
                  </a:lnTo>
                  <a:close/>
                </a:path>
              </a:pathLst>
            </a:custGeom>
            <a:blipFill>
              <a:blip r:embed="rId16"/>
              <a:stretch>
                <a:fillRect l="0" t="0" r="-2" b="-2"/>
              </a:stretch>
            </a:blipFill>
          </p:spPr>
        </p:sp>
      </p:grpSp>
      <p:grpSp>
        <p:nvGrpSpPr>
          <p:cNvPr name="Group 22" id="22"/>
          <p:cNvGrpSpPr/>
          <p:nvPr/>
        </p:nvGrpSpPr>
        <p:grpSpPr>
          <a:xfrm rot="0">
            <a:off x="14821716" y="2560124"/>
            <a:ext cx="1415054" cy="1415054"/>
            <a:chOff x="0" y="0"/>
            <a:chExt cx="1886739" cy="1886739"/>
          </a:xfrm>
        </p:grpSpPr>
        <p:sp>
          <p:nvSpPr>
            <p:cNvPr name="Freeform 23" id="23"/>
            <p:cNvSpPr/>
            <p:nvPr/>
          </p:nvSpPr>
          <p:spPr>
            <a:xfrm flipH="false" flipV="false" rot="0">
              <a:off x="0" y="0"/>
              <a:ext cx="1886712" cy="1886712"/>
            </a:xfrm>
            <a:custGeom>
              <a:avLst/>
              <a:gdLst/>
              <a:ahLst/>
              <a:cxnLst/>
              <a:rect r="r" b="b" t="t" l="l"/>
              <a:pathLst>
                <a:path h="1886712" w="1886712">
                  <a:moveTo>
                    <a:pt x="943356" y="0"/>
                  </a:moveTo>
                  <a:cubicBezTo>
                    <a:pt x="422402" y="0"/>
                    <a:pt x="0" y="422402"/>
                    <a:pt x="0" y="943356"/>
                  </a:cubicBezTo>
                  <a:cubicBezTo>
                    <a:pt x="0" y="1464310"/>
                    <a:pt x="422402" y="1886712"/>
                    <a:pt x="943356" y="1886712"/>
                  </a:cubicBezTo>
                  <a:cubicBezTo>
                    <a:pt x="1464310" y="1886712"/>
                    <a:pt x="1886712" y="1464310"/>
                    <a:pt x="1886712" y="943356"/>
                  </a:cubicBezTo>
                  <a:cubicBezTo>
                    <a:pt x="1886712" y="422402"/>
                    <a:pt x="1464437" y="0"/>
                    <a:pt x="943356" y="0"/>
                  </a:cubicBezTo>
                  <a:close/>
                </a:path>
              </a:pathLst>
            </a:custGeom>
            <a:blipFill>
              <a:blip r:embed="rId17"/>
              <a:stretch>
                <a:fillRect l="0" t="0" r="-1" b="-1"/>
              </a:stretch>
            </a:blipFill>
          </p:spPr>
        </p:sp>
      </p:grpSp>
      <p:sp>
        <p:nvSpPr>
          <p:cNvPr name="Freeform 24" id="24"/>
          <p:cNvSpPr/>
          <p:nvPr/>
        </p:nvSpPr>
        <p:spPr>
          <a:xfrm flipH="false" flipV="false" rot="0">
            <a:off x="6793067" y="2291128"/>
            <a:ext cx="1922487" cy="1922487"/>
          </a:xfrm>
          <a:custGeom>
            <a:avLst/>
            <a:gdLst/>
            <a:ahLst/>
            <a:cxnLst/>
            <a:rect r="r" b="b" t="t" l="l"/>
            <a:pathLst>
              <a:path h="1922487" w="1922487">
                <a:moveTo>
                  <a:pt x="0" y="0"/>
                </a:moveTo>
                <a:lnTo>
                  <a:pt x="1922487" y="0"/>
                </a:lnTo>
                <a:lnTo>
                  <a:pt x="1922487" y="1922487"/>
                </a:lnTo>
                <a:lnTo>
                  <a:pt x="0" y="19224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5" id="25"/>
          <p:cNvGrpSpPr/>
          <p:nvPr/>
        </p:nvGrpSpPr>
        <p:grpSpPr>
          <a:xfrm rot="0">
            <a:off x="7043397" y="2516153"/>
            <a:ext cx="1459024" cy="1459024"/>
            <a:chOff x="0" y="0"/>
            <a:chExt cx="1945365" cy="1945365"/>
          </a:xfrm>
        </p:grpSpPr>
        <p:sp>
          <p:nvSpPr>
            <p:cNvPr name="Freeform 26" id="26"/>
            <p:cNvSpPr/>
            <p:nvPr/>
          </p:nvSpPr>
          <p:spPr>
            <a:xfrm flipH="false" flipV="false" rot="0">
              <a:off x="0" y="0"/>
              <a:ext cx="1945386" cy="1945386"/>
            </a:xfrm>
            <a:custGeom>
              <a:avLst/>
              <a:gdLst/>
              <a:ahLst/>
              <a:cxnLst/>
              <a:rect r="r" b="b" t="t" l="l"/>
              <a:pathLst>
                <a:path h="1945386" w="1945386">
                  <a:moveTo>
                    <a:pt x="972693" y="0"/>
                  </a:moveTo>
                  <a:cubicBezTo>
                    <a:pt x="435483" y="0"/>
                    <a:pt x="0" y="435483"/>
                    <a:pt x="0" y="972693"/>
                  </a:cubicBezTo>
                  <a:cubicBezTo>
                    <a:pt x="0" y="1509903"/>
                    <a:pt x="435483" y="1945386"/>
                    <a:pt x="972693" y="1945386"/>
                  </a:cubicBezTo>
                  <a:cubicBezTo>
                    <a:pt x="1509903" y="1945386"/>
                    <a:pt x="1945386" y="1509903"/>
                    <a:pt x="1945386" y="972693"/>
                  </a:cubicBezTo>
                  <a:cubicBezTo>
                    <a:pt x="1945386" y="435483"/>
                    <a:pt x="1509903" y="0"/>
                    <a:pt x="972693" y="0"/>
                  </a:cubicBezTo>
                  <a:close/>
                </a:path>
              </a:pathLst>
            </a:custGeom>
            <a:blipFill>
              <a:blip r:embed="rId18"/>
              <a:stretch>
                <a:fillRect l="-1420" t="0" r="-1419" b="1"/>
              </a:stretch>
            </a:blipFill>
          </p:spPr>
        </p:sp>
      </p:grpSp>
      <p:sp>
        <p:nvSpPr>
          <p:cNvPr name="AutoShape 27" id="27"/>
          <p:cNvSpPr/>
          <p:nvPr/>
        </p:nvSpPr>
        <p:spPr>
          <a:xfrm rot="6186721">
            <a:off x="5987907" y="5133975"/>
            <a:ext cx="2681105" cy="0"/>
          </a:xfrm>
          <a:prstGeom prst="line">
            <a:avLst/>
          </a:prstGeom>
          <a:ln cap="rnd" w="28575">
            <a:solidFill>
              <a:srgbClr val="A82400"/>
            </a:solidFill>
            <a:prstDash val="solid"/>
            <a:headEnd type="none" len="sm" w="sm"/>
            <a:tailEnd type="arrow" len="sm" w="med"/>
          </a:ln>
        </p:spPr>
      </p:sp>
      <p:sp>
        <p:nvSpPr>
          <p:cNvPr name="Freeform 28" id="28"/>
          <p:cNvSpPr/>
          <p:nvPr/>
        </p:nvSpPr>
        <p:spPr>
          <a:xfrm flipH="false" flipV="false" rot="0">
            <a:off x="4047581" y="2306407"/>
            <a:ext cx="1922487" cy="1922487"/>
          </a:xfrm>
          <a:custGeom>
            <a:avLst/>
            <a:gdLst/>
            <a:ahLst/>
            <a:cxnLst/>
            <a:rect r="r" b="b" t="t" l="l"/>
            <a:pathLst>
              <a:path h="1922487" w="1922487">
                <a:moveTo>
                  <a:pt x="0" y="0"/>
                </a:moveTo>
                <a:lnTo>
                  <a:pt x="1922487" y="0"/>
                </a:lnTo>
                <a:lnTo>
                  <a:pt x="1922487" y="1922487"/>
                </a:lnTo>
                <a:lnTo>
                  <a:pt x="0" y="19224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29" id="29"/>
          <p:cNvSpPr/>
          <p:nvPr/>
        </p:nvSpPr>
        <p:spPr>
          <a:xfrm rot="4063778">
            <a:off x="4131686" y="5193090"/>
            <a:ext cx="2693926" cy="0"/>
          </a:xfrm>
          <a:prstGeom prst="line">
            <a:avLst/>
          </a:prstGeom>
          <a:ln cap="rnd" w="28575">
            <a:solidFill>
              <a:srgbClr val="A82400"/>
            </a:solidFill>
            <a:prstDash val="solid"/>
            <a:headEnd type="none" len="sm" w="sm"/>
            <a:tailEnd type="arrow" len="sm" w="med"/>
          </a:ln>
        </p:spPr>
      </p:sp>
      <p:grpSp>
        <p:nvGrpSpPr>
          <p:cNvPr name="Group 30" id="30"/>
          <p:cNvGrpSpPr/>
          <p:nvPr/>
        </p:nvGrpSpPr>
        <p:grpSpPr>
          <a:xfrm rot="0">
            <a:off x="4257718" y="2516153"/>
            <a:ext cx="1459024" cy="1459024"/>
            <a:chOff x="0" y="0"/>
            <a:chExt cx="1945365" cy="1945365"/>
          </a:xfrm>
        </p:grpSpPr>
        <p:sp>
          <p:nvSpPr>
            <p:cNvPr name="Freeform 31" id="31"/>
            <p:cNvSpPr/>
            <p:nvPr/>
          </p:nvSpPr>
          <p:spPr>
            <a:xfrm flipH="false" flipV="false" rot="0">
              <a:off x="0" y="0"/>
              <a:ext cx="1945386" cy="1945386"/>
            </a:xfrm>
            <a:custGeom>
              <a:avLst/>
              <a:gdLst/>
              <a:ahLst/>
              <a:cxnLst/>
              <a:rect r="r" b="b" t="t" l="l"/>
              <a:pathLst>
                <a:path h="1945386" w="1945386">
                  <a:moveTo>
                    <a:pt x="972693" y="0"/>
                  </a:moveTo>
                  <a:cubicBezTo>
                    <a:pt x="435483" y="0"/>
                    <a:pt x="0" y="435483"/>
                    <a:pt x="0" y="972693"/>
                  </a:cubicBezTo>
                  <a:cubicBezTo>
                    <a:pt x="0" y="1509903"/>
                    <a:pt x="435483" y="1945386"/>
                    <a:pt x="972693" y="1945386"/>
                  </a:cubicBezTo>
                  <a:cubicBezTo>
                    <a:pt x="1509903" y="1945386"/>
                    <a:pt x="1945386" y="1509903"/>
                    <a:pt x="1945386" y="972693"/>
                  </a:cubicBezTo>
                  <a:cubicBezTo>
                    <a:pt x="1945386" y="435483"/>
                    <a:pt x="1509903" y="0"/>
                    <a:pt x="972693" y="0"/>
                  </a:cubicBezTo>
                  <a:close/>
                </a:path>
              </a:pathLst>
            </a:custGeom>
            <a:blipFill>
              <a:blip r:embed="rId19"/>
              <a:stretch>
                <a:fillRect l="0" t="0" r="1" b="1"/>
              </a:stretch>
            </a:blipFill>
          </p:spPr>
        </p:sp>
      </p:grpSp>
      <p:sp>
        <p:nvSpPr>
          <p:cNvPr name="Freeform 32" id="32"/>
          <p:cNvSpPr/>
          <p:nvPr/>
        </p:nvSpPr>
        <p:spPr>
          <a:xfrm flipH="false" flipV="false" rot="0">
            <a:off x="2108403" y="2284422"/>
            <a:ext cx="1922487" cy="1922487"/>
          </a:xfrm>
          <a:custGeom>
            <a:avLst/>
            <a:gdLst/>
            <a:ahLst/>
            <a:cxnLst/>
            <a:rect r="r" b="b" t="t" l="l"/>
            <a:pathLst>
              <a:path h="1922487" w="1922487">
                <a:moveTo>
                  <a:pt x="0" y="0"/>
                </a:moveTo>
                <a:lnTo>
                  <a:pt x="1922487" y="0"/>
                </a:lnTo>
                <a:lnTo>
                  <a:pt x="1922487" y="1922487"/>
                </a:lnTo>
                <a:lnTo>
                  <a:pt x="0" y="19224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3" id="33"/>
          <p:cNvGrpSpPr/>
          <p:nvPr/>
        </p:nvGrpSpPr>
        <p:grpSpPr>
          <a:xfrm rot="0">
            <a:off x="2340135" y="2522859"/>
            <a:ext cx="1459024" cy="1459024"/>
            <a:chOff x="0" y="0"/>
            <a:chExt cx="1945365" cy="1945365"/>
          </a:xfrm>
        </p:grpSpPr>
        <p:sp>
          <p:nvSpPr>
            <p:cNvPr name="Freeform 34" id="34"/>
            <p:cNvSpPr/>
            <p:nvPr/>
          </p:nvSpPr>
          <p:spPr>
            <a:xfrm flipH="false" flipV="false" rot="0">
              <a:off x="0" y="0"/>
              <a:ext cx="1945386" cy="1945386"/>
            </a:xfrm>
            <a:custGeom>
              <a:avLst/>
              <a:gdLst/>
              <a:ahLst/>
              <a:cxnLst/>
              <a:rect r="r" b="b" t="t" l="l"/>
              <a:pathLst>
                <a:path h="1945386" w="1945386">
                  <a:moveTo>
                    <a:pt x="972693" y="0"/>
                  </a:moveTo>
                  <a:cubicBezTo>
                    <a:pt x="435483" y="0"/>
                    <a:pt x="0" y="435483"/>
                    <a:pt x="0" y="972693"/>
                  </a:cubicBezTo>
                  <a:cubicBezTo>
                    <a:pt x="0" y="1509903"/>
                    <a:pt x="435483" y="1945386"/>
                    <a:pt x="972693" y="1945386"/>
                  </a:cubicBezTo>
                  <a:cubicBezTo>
                    <a:pt x="1509903" y="1945386"/>
                    <a:pt x="1945386" y="1509903"/>
                    <a:pt x="1945386" y="972693"/>
                  </a:cubicBezTo>
                  <a:cubicBezTo>
                    <a:pt x="1945386" y="435483"/>
                    <a:pt x="1509903" y="0"/>
                    <a:pt x="972693" y="0"/>
                  </a:cubicBezTo>
                  <a:close/>
                </a:path>
              </a:pathLst>
            </a:custGeom>
            <a:blipFill>
              <a:blip r:embed="rId20"/>
              <a:stretch>
                <a:fillRect l="-16856" t="0" r="-16855" b="1"/>
              </a:stretch>
            </a:blipFill>
          </p:spPr>
        </p:sp>
      </p:grpSp>
      <p:sp>
        <p:nvSpPr>
          <p:cNvPr name="AutoShape 35" id="35"/>
          <p:cNvSpPr/>
          <p:nvPr/>
        </p:nvSpPr>
        <p:spPr>
          <a:xfrm rot="6186721">
            <a:off x="1410378" y="5129854"/>
            <a:ext cx="2681105" cy="0"/>
          </a:xfrm>
          <a:prstGeom prst="line">
            <a:avLst/>
          </a:prstGeom>
          <a:ln cap="rnd" w="28575">
            <a:solidFill>
              <a:srgbClr val="A82400"/>
            </a:solidFill>
            <a:prstDash val="solid"/>
            <a:headEnd type="none" len="sm" w="sm"/>
            <a:tailEnd type="arrow" len="sm" w="med"/>
          </a:ln>
        </p:spPr>
      </p:sp>
      <p:sp>
        <p:nvSpPr>
          <p:cNvPr name="Freeform 36" id="36"/>
          <p:cNvSpPr/>
          <p:nvPr/>
        </p:nvSpPr>
        <p:spPr>
          <a:xfrm flipH="false" flipV="false" rot="0">
            <a:off x="12047646" y="2280301"/>
            <a:ext cx="1922487" cy="1922487"/>
          </a:xfrm>
          <a:custGeom>
            <a:avLst/>
            <a:gdLst/>
            <a:ahLst/>
            <a:cxnLst/>
            <a:rect r="r" b="b" t="t" l="l"/>
            <a:pathLst>
              <a:path h="1922487" w="1922487">
                <a:moveTo>
                  <a:pt x="0" y="0"/>
                </a:moveTo>
                <a:lnTo>
                  <a:pt x="1922487" y="0"/>
                </a:lnTo>
                <a:lnTo>
                  <a:pt x="1922487" y="1922487"/>
                </a:lnTo>
                <a:lnTo>
                  <a:pt x="0" y="19224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37" id="37"/>
          <p:cNvSpPr/>
          <p:nvPr/>
        </p:nvSpPr>
        <p:spPr>
          <a:xfrm rot="7365151">
            <a:off x="10619135" y="5213103"/>
            <a:ext cx="2987478" cy="0"/>
          </a:xfrm>
          <a:prstGeom prst="line">
            <a:avLst/>
          </a:prstGeom>
          <a:ln cap="rnd" w="28575">
            <a:solidFill>
              <a:srgbClr val="A82400"/>
            </a:solidFill>
            <a:prstDash val="solid"/>
            <a:headEnd type="none" len="sm" w="sm"/>
            <a:tailEnd type="arrow" len="sm" w="med"/>
          </a:ln>
        </p:spPr>
      </p:sp>
      <p:sp>
        <p:nvSpPr>
          <p:cNvPr name="TextBox 38" id="38"/>
          <p:cNvSpPr txBox="true"/>
          <p:nvPr/>
        </p:nvSpPr>
        <p:spPr>
          <a:xfrm rot="0">
            <a:off x="788419" y="479268"/>
            <a:ext cx="12660965" cy="631163"/>
          </a:xfrm>
          <a:prstGeom prst="rect">
            <a:avLst/>
          </a:prstGeom>
        </p:spPr>
        <p:txBody>
          <a:bodyPr anchor="t" rtlCol="false" tIns="0" lIns="0" bIns="0" rIns="0">
            <a:spAutoFit/>
          </a:bodyPr>
          <a:lstStyle/>
          <a:p>
            <a:pPr algn="ctr">
              <a:lnSpc>
                <a:spcPts val="4872"/>
              </a:lnSpc>
            </a:pPr>
            <a:r>
              <a:rPr lang="en-US" b="true" sz="2900">
                <a:solidFill>
                  <a:srgbClr val="A82400"/>
                </a:solidFill>
                <a:latin typeface="Open Sans Bold"/>
                <a:ea typeface="Open Sans Bold"/>
                <a:cs typeface="Open Sans Bold"/>
                <a:sym typeface="Open Sans Bold"/>
              </a:rPr>
              <a:t>Countries leading investment in multimodal interface technologies</a:t>
            </a:r>
          </a:p>
        </p:txBody>
      </p:sp>
      <p:grpSp>
        <p:nvGrpSpPr>
          <p:cNvPr name="Group 39" id="39"/>
          <p:cNvGrpSpPr/>
          <p:nvPr/>
        </p:nvGrpSpPr>
        <p:grpSpPr>
          <a:xfrm rot="0">
            <a:off x="12316642" y="2553418"/>
            <a:ext cx="1384495" cy="1384495"/>
            <a:chOff x="0" y="0"/>
            <a:chExt cx="1845993" cy="1845993"/>
          </a:xfrm>
        </p:grpSpPr>
        <p:sp>
          <p:nvSpPr>
            <p:cNvPr name="Freeform 40" id="40"/>
            <p:cNvSpPr/>
            <p:nvPr/>
          </p:nvSpPr>
          <p:spPr>
            <a:xfrm flipH="false" flipV="false" rot="0">
              <a:off x="0" y="0"/>
              <a:ext cx="1845945" cy="1845945"/>
            </a:xfrm>
            <a:custGeom>
              <a:avLst/>
              <a:gdLst/>
              <a:ahLst/>
              <a:cxnLst/>
              <a:rect r="r" b="b" t="t" l="l"/>
              <a:pathLst>
                <a:path h="1845945" w="1845945">
                  <a:moveTo>
                    <a:pt x="0" y="0"/>
                  </a:moveTo>
                  <a:lnTo>
                    <a:pt x="1845945" y="0"/>
                  </a:lnTo>
                  <a:lnTo>
                    <a:pt x="1845945" y="1845945"/>
                  </a:lnTo>
                  <a:lnTo>
                    <a:pt x="0" y="1845945"/>
                  </a:lnTo>
                  <a:lnTo>
                    <a:pt x="0" y="0"/>
                  </a:lnTo>
                  <a:close/>
                </a:path>
              </a:pathLst>
            </a:custGeom>
            <a:blipFill>
              <a:blip r:embed="rId21"/>
              <a:stretch>
                <a:fillRect l="0" t="-1123" r="-2" b="-1126"/>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24115" y="782745"/>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3168327" y="997455"/>
            <a:ext cx="14793954" cy="8424956"/>
            <a:chOff x="0" y="0"/>
            <a:chExt cx="19725272" cy="11233275"/>
          </a:xfrm>
        </p:grpSpPr>
        <p:sp>
          <p:nvSpPr>
            <p:cNvPr name="Freeform 5" id="5"/>
            <p:cNvSpPr/>
            <p:nvPr/>
          </p:nvSpPr>
          <p:spPr>
            <a:xfrm flipH="false" flipV="false" rot="0">
              <a:off x="0" y="0"/>
              <a:ext cx="19725260" cy="11233277"/>
            </a:xfrm>
            <a:custGeom>
              <a:avLst/>
              <a:gdLst/>
              <a:ahLst/>
              <a:cxnLst/>
              <a:rect r="r" b="b" t="t" l="l"/>
              <a:pathLst>
                <a:path h="11233277" w="19725260">
                  <a:moveTo>
                    <a:pt x="0" y="0"/>
                  </a:moveTo>
                  <a:lnTo>
                    <a:pt x="19725260" y="0"/>
                  </a:lnTo>
                  <a:lnTo>
                    <a:pt x="19725260" y="11233277"/>
                  </a:lnTo>
                  <a:lnTo>
                    <a:pt x="0" y="11233277"/>
                  </a:lnTo>
                  <a:lnTo>
                    <a:pt x="0" y="0"/>
                  </a:lnTo>
                  <a:close/>
                </a:path>
              </a:pathLst>
            </a:custGeom>
            <a:blipFill>
              <a:blip r:embed="rId7"/>
              <a:stretch>
                <a:fillRect l="0" t="0" r="0" b="0"/>
              </a:stretch>
            </a:blipFill>
          </p:spPr>
        </p:sp>
      </p:grpSp>
      <p:sp>
        <p:nvSpPr>
          <p:cNvPr name="TextBox 6" id="6"/>
          <p:cNvSpPr txBox="true"/>
          <p:nvPr/>
        </p:nvSpPr>
        <p:spPr>
          <a:xfrm rot="0">
            <a:off x="6827169" y="3546426"/>
            <a:ext cx="11203563" cy="5228693"/>
          </a:xfrm>
          <a:prstGeom prst="rect">
            <a:avLst/>
          </a:prstGeom>
        </p:spPr>
        <p:txBody>
          <a:bodyPr anchor="t" rtlCol="false" tIns="0" lIns="0" bIns="0" rIns="0">
            <a:spAutoFit/>
          </a:bodyPr>
          <a:lstStyle/>
          <a:p>
            <a:pPr algn="ctr">
              <a:lnSpc>
                <a:spcPts val="6923"/>
              </a:lnSpc>
            </a:pPr>
            <a:r>
              <a:rPr lang="en-US" b="true" sz="4121">
                <a:solidFill>
                  <a:srgbClr val="000000"/>
                </a:solidFill>
                <a:latin typeface="Montserrat Bold"/>
                <a:ea typeface="Montserrat Bold"/>
                <a:cs typeface="Montserrat Bold"/>
                <a:sym typeface="Montserrat Bold"/>
              </a:rPr>
              <a:t>"The greatest enemy of knowledge is not ignorance, it is the illusion of knowledge." </a:t>
            </a:r>
            <a:r>
              <a:rPr lang="en-US" b="true" sz="4121">
                <a:solidFill>
                  <a:srgbClr val="A82400"/>
                </a:solidFill>
                <a:latin typeface="Montserrat Bold"/>
                <a:ea typeface="Montserrat Bold"/>
                <a:cs typeface="Montserrat Bold"/>
                <a:sym typeface="Montserrat Bold"/>
              </a:rPr>
              <a:t>Stephen Hawking</a:t>
            </a:r>
          </a:p>
          <a:p>
            <a:pPr algn="ctr">
              <a:lnSpc>
                <a:spcPts val="6923"/>
              </a:lnSpc>
            </a:pPr>
            <a:r>
              <a:rPr lang="en-US" sz="4121">
                <a:solidFill>
                  <a:srgbClr val="948A8F"/>
                </a:solidFill>
                <a:latin typeface="Montserrat"/>
                <a:ea typeface="Montserrat"/>
                <a:cs typeface="Montserrat"/>
                <a:sym typeface="Montserrat"/>
              </a:rPr>
              <a:t>1942-2018</a:t>
            </a:r>
          </a:p>
          <a:p>
            <a:pPr algn="ctr">
              <a:lnSpc>
                <a:spcPts val="6923"/>
              </a:lnSpc>
            </a:pPr>
          </a:p>
          <a:p>
            <a:pPr algn="ctr">
              <a:lnSpc>
                <a:spcPts val="6923"/>
              </a:lnSpc>
            </a:pPr>
          </a:p>
          <a:p>
            <a:pPr algn="ctr">
              <a:lnSpc>
                <a:spcPts val="6923"/>
              </a:lnSpc>
            </a:pPr>
          </a:p>
        </p:txBody>
      </p:sp>
      <p:sp>
        <p:nvSpPr>
          <p:cNvPr name="TextBox 7" id="7"/>
          <p:cNvSpPr txBox="true"/>
          <p:nvPr/>
        </p:nvSpPr>
        <p:spPr>
          <a:xfrm rot="0">
            <a:off x="1035515" y="318557"/>
            <a:ext cx="5037790" cy="766716"/>
          </a:xfrm>
          <a:prstGeom prst="rect">
            <a:avLst/>
          </a:prstGeom>
        </p:spPr>
        <p:txBody>
          <a:bodyPr anchor="t" rtlCol="false" tIns="0" lIns="0" bIns="0" rIns="0">
            <a:spAutoFit/>
          </a:bodyPr>
          <a:lstStyle/>
          <a:p>
            <a:pPr algn="l">
              <a:lnSpc>
                <a:spcPts val="5991"/>
              </a:lnSpc>
            </a:pPr>
            <a:r>
              <a:rPr lang="en-US" b="true" sz="3565">
                <a:solidFill>
                  <a:srgbClr val="A82400"/>
                </a:solidFill>
                <a:latin typeface="Montserrat Bold"/>
                <a:ea typeface="Montserrat Bold"/>
                <a:cs typeface="Montserrat Bold"/>
                <a:sym typeface="Montserrat Bold"/>
              </a:rPr>
              <a:t>Message to us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2885" y="664191"/>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3870579" y="3151873"/>
            <a:ext cx="2693796" cy="2693796"/>
            <a:chOff x="0" y="0"/>
            <a:chExt cx="3591728" cy="3591728"/>
          </a:xfrm>
        </p:grpSpPr>
        <p:sp>
          <p:nvSpPr>
            <p:cNvPr name="Freeform 5" id="5"/>
            <p:cNvSpPr/>
            <p:nvPr/>
          </p:nvSpPr>
          <p:spPr>
            <a:xfrm flipH="false" flipV="false" rot="0">
              <a:off x="0" y="0"/>
              <a:ext cx="3591687" cy="3591687"/>
            </a:xfrm>
            <a:custGeom>
              <a:avLst/>
              <a:gdLst/>
              <a:ahLst/>
              <a:cxnLst/>
              <a:rect r="r" b="b" t="t" l="l"/>
              <a:pathLst>
                <a:path h="3591687" w="3591687">
                  <a:moveTo>
                    <a:pt x="0" y="0"/>
                  </a:moveTo>
                  <a:lnTo>
                    <a:pt x="3591687" y="0"/>
                  </a:lnTo>
                  <a:lnTo>
                    <a:pt x="3591687" y="3591687"/>
                  </a:lnTo>
                  <a:lnTo>
                    <a:pt x="0" y="3591687"/>
                  </a:lnTo>
                  <a:lnTo>
                    <a:pt x="0" y="0"/>
                  </a:lnTo>
                  <a:close/>
                </a:path>
              </a:pathLst>
            </a:custGeom>
            <a:blipFill>
              <a:blip r:embed="rId7"/>
              <a:stretch>
                <a:fillRect l="0" t="0" r="-1" b="-1"/>
              </a:stretch>
            </a:blipFill>
          </p:spPr>
        </p:sp>
      </p:grpSp>
      <p:grpSp>
        <p:nvGrpSpPr>
          <p:cNvPr name="Group 6" id="6"/>
          <p:cNvGrpSpPr/>
          <p:nvPr/>
        </p:nvGrpSpPr>
        <p:grpSpPr>
          <a:xfrm rot="0">
            <a:off x="12331733" y="3151873"/>
            <a:ext cx="2697963" cy="2697963"/>
            <a:chOff x="0" y="0"/>
            <a:chExt cx="3597284" cy="3597284"/>
          </a:xfrm>
        </p:grpSpPr>
        <p:sp>
          <p:nvSpPr>
            <p:cNvPr name="Freeform 7" id="7"/>
            <p:cNvSpPr/>
            <p:nvPr/>
          </p:nvSpPr>
          <p:spPr>
            <a:xfrm flipH="false" flipV="false" rot="0">
              <a:off x="0" y="0"/>
              <a:ext cx="3597275" cy="3597275"/>
            </a:xfrm>
            <a:custGeom>
              <a:avLst/>
              <a:gdLst/>
              <a:ahLst/>
              <a:cxnLst/>
              <a:rect r="r" b="b" t="t" l="l"/>
              <a:pathLst>
                <a:path h="3597275" w="3597275">
                  <a:moveTo>
                    <a:pt x="0" y="0"/>
                  </a:moveTo>
                  <a:lnTo>
                    <a:pt x="3597275" y="0"/>
                  </a:lnTo>
                  <a:lnTo>
                    <a:pt x="3597275" y="3597275"/>
                  </a:lnTo>
                  <a:lnTo>
                    <a:pt x="0" y="3597275"/>
                  </a:lnTo>
                  <a:lnTo>
                    <a:pt x="0" y="0"/>
                  </a:lnTo>
                  <a:close/>
                </a:path>
              </a:pathLst>
            </a:custGeom>
            <a:blipFill>
              <a:blip r:embed="rId8"/>
              <a:stretch>
                <a:fillRect l="0" t="0" r="0" b="0"/>
              </a:stretch>
            </a:blipFill>
          </p:spPr>
        </p:sp>
      </p:grpSp>
      <p:grpSp>
        <p:nvGrpSpPr>
          <p:cNvPr name="Group 8" id="8"/>
          <p:cNvGrpSpPr/>
          <p:nvPr/>
        </p:nvGrpSpPr>
        <p:grpSpPr>
          <a:xfrm rot="0">
            <a:off x="7945500" y="3300106"/>
            <a:ext cx="2697963" cy="2697963"/>
            <a:chOff x="0" y="0"/>
            <a:chExt cx="3597284" cy="3597284"/>
          </a:xfrm>
        </p:grpSpPr>
        <p:sp>
          <p:nvSpPr>
            <p:cNvPr name="Freeform 9" id="9"/>
            <p:cNvSpPr/>
            <p:nvPr/>
          </p:nvSpPr>
          <p:spPr>
            <a:xfrm flipH="false" flipV="false" rot="0">
              <a:off x="0" y="0"/>
              <a:ext cx="3597275" cy="3597275"/>
            </a:xfrm>
            <a:custGeom>
              <a:avLst/>
              <a:gdLst/>
              <a:ahLst/>
              <a:cxnLst/>
              <a:rect r="r" b="b" t="t" l="l"/>
              <a:pathLst>
                <a:path h="3597275" w="3597275">
                  <a:moveTo>
                    <a:pt x="0" y="0"/>
                  </a:moveTo>
                  <a:lnTo>
                    <a:pt x="3597275" y="0"/>
                  </a:lnTo>
                  <a:lnTo>
                    <a:pt x="3597275" y="3597275"/>
                  </a:lnTo>
                  <a:lnTo>
                    <a:pt x="0" y="3597275"/>
                  </a:lnTo>
                  <a:lnTo>
                    <a:pt x="0" y="0"/>
                  </a:lnTo>
                  <a:close/>
                </a:path>
              </a:pathLst>
            </a:custGeom>
            <a:blipFill>
              <a:blip r:embed="rId9"/>
              <a:stretch>
                <a:fillRect l="0" t="0" r="0" b="0"/>
              </a:stretch>
            </a:blipFill>
          </p:spPr>
        </p:sp>
      </p:grpSp>
      <p:grpSp>
        <p:nvGrpSpPr>
          <p:cNvPr name="Group 10" id="10"/>
          <p:cNvGrpSpPr/>
          <p:nvPr/>
        </p:nvGrpSpPr>
        <p:grpSpPr>
          <a:xfrm rot="0">
            <a:off x="7792540" y="6510067"/>
            <a:ext cx="3003883" cy="2748233"/>
            <a:chOff x="0" y="0"/>
            <a:chExt cx="4005177" cy="3664311"/>
          </a:xfrm>
        </p:grpSpPr>
        <p:sp>
          <p:nvSpPr>
            <p:cNvPr name="Freeform 11" id="11"/>
            <p:cNvSpPr/>
            <p:nvPr/>
          </p:nvSpPr>
          <p:spPr>
            <a:xfrm flipH="false" flipV="false" rot="0">
              <a:off x="0" y="0"/>
              <a:ext cx="4005199" cy="3664331"/>
            </a:xfrm>
            <a:custGeom>
              <a:avLst/>
              <a:gdLst/>
              <a:ahLst/>
              <a:cxnLst/>
              <a:rect r="r" b="b" t="t" l="l"/>
              <a:pathLst>
                <a:path h="3664331" w="4005199">
                  <a:moveTo>
                    <a:pt x="0" y="0"/>
                  </a:moveTo>
                  <a:lnTo>
                    <a:pt x="4005199" y="0"/>
                  </a:lnTo>
                  <a:lnTo>
                    <a:pt x="4005199" y="3664331"/>
                  </a:lnTo>
                  <a:lnTo>
                    <a:pt x="0" y="3664331"/>
                  </a:lnTo>
                  <a:lnTo>
                    <a:pt x="0" y="0"/>
                  </a:lnTo>
                  <a:close/>
                </a:path>
              </a:pathLst>
            </a:custGeom>
            <a:blipFill>
              <a:blip r:embed="rId10"/>
              <a:stretch>
                <a:fillRect l="0" t="0" r="0" b="0"/>
              </a:stretch>
            </a:blipFill>
          </p:spPr>
        </p:sp>
      </p:grpSp>
      <p:sp>
        <p:nvSpPr>
          <p:cNvPr name="TextBox 12" id="12"/>
          <p:cNvSpPr txBox="true"/>
          <p:nvPr/>
        </p:nvSpPr>
        <p:spPr>
          <a:xfrm rot="0">
            <a:off x="1028700" y="231121"/>
            <a:ext cx="6207468" cy="783213"/>
          </a:xfrm>
          <a:prstGeom prst="rect">
            <a:avLst/>
          </a:prstGeom>
        </p:spPr>
        <p:txBody>
          <a:bodyPr anchor="t" rtlCol="false" tIns="0" lIns="0" bIns="0" rIns="0">
            <a:spAutoFit/>
          </a:bodyPr>
          <a:lstStyle/>
          <a:p>
            <a:pPr algn="l">
              <a:lnSpc>
                <a:spcPts val="6159"/>
              </a:lnSpc>
            </a:pPr>
            <a:r>
              <a:rPr lang="en-US" b="true" sz="3666">
                <a:solidFill>
                  <a:srgbClr val="A82400"/>
                </a:solidFill>
                <a:latin typeface="Montserrat Bold"/>
                <a:ea typeface="Montserrat Bold"/>
                <a:cs typeface="Montserrat Bold"/>
                <a:sym typeface="Montserrat Bold"/>
              </a:rPr>
              <a:t>Our sources</a:t>
            </a:r>
          </a:p>
        </p:txBody>
      </p:sp>
      <p:sp>
        <p:nvSpPr>
          <p:cNvPr name="TextBox 13" id="13"/>
          <p:cNvSpPr txBox="true"/>
          <p:nvPr/>
        </p:nvSpPr>
        <p:spPr>
          <a:xfrm rot="0">
            <a:off x="887596" y="1261931"/>
            <a:ext cx="16538689" cy="1413577"/>
          </a:xfrm>
          <a:prstGeom prst="rect">
            <a:avLst/>
          </a:prstGeom>
        </p:spPr>
        <p:txBody>
          <a:bodyPr anchor="t" rtlCol="false" tIns="0" lIns="0" bIns="0" rIns="0">
            <a:spAutoFit/>
          </a:bodyPr>
          <a:lstStyle/>
          <a:p>
            <a:pPr algn="ctr">
              <a:lnSpc>
                <a:spcPts val="6049"/>
              </a:lnSpc>
            </a:pPr>
            <a:r>
              <a:rPr lang="en-US" b="true" sz="3600">
                <a:solidFill>
                  <a:srgbClr val="000000"/>
                </a:solidFill>
                <a:latin typeface="Montserrat Bold"/>
                <a:ea typeface="Montserrat Bold"/>
                <a:cs typeface="Montserrat Bold"/>
                <a:sym typeface="Montserrat Bold"/>
              </a:rPr>
              <a:t>We strive to offer the best, and that's why we rely on the best sources worldwide.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2885" y="664191"/>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318557"/>
            <a:ext cx="6207468" cy="2726449"/>
          </a:xfrm>
          <a:prstGeom prst="rect">
            <a:avLst/>
          </a:prstGeom>
        </p:spPr>
        <p:txBody>
          <a:bodyPr anchor="t" rtlCol="false" tIns="0" lIns="0" bIns="0" rIns="0">
            <a:spAutoFit/>
          </a:bodyPr>
          <a:lstStyle/>
          <a:p>
            <a:pPr algn="l">
              <a:lnSpc>
                <a:spcPts val="6159"/>
              </a:lnSpc>
            </a:pPr>
            <a:r>
              <a:rPr lang="en-US" b="true" sz="3666">
                <a:solidFill>
                  <a:srgbClr val="A82400"/>
                </a:solidFill>
                <a:latin typeface="Montserrat Bold"/>
                <a:ea typeface="Montserrat Bold"/>
                <a:cs typeface="Montserrat Bold"/>
                <a:sym typeface="Montserrat Bold"/>
              </a:rPr>
              <a:t>Conclusion</a:t>
            </a:r>
          </a:p>
          <a:p>
            <a:pPr algn="l">
              <a:lnSpc>
                <a:spcPts val="6159"/>
              </a:lnSpc>
            </a:pPr>
          </a:p>
          <a:p>
            <a:pPr algn="l">
              <a:lnSpc>
                <a:spcPts val="6159"/>
              </a:lnSpc>
            </a:pPr>
          </a:p>
          <a:p>
            <a:pPr algn="l">
              <a:lnSpc>
                <a:spcPts val="6159"/>
              </a:lnSpc>
            </a:pPr>
          </a:p>
        </p:txBody>
      </p:sp>
      <p:sp>
        <p:nvSpPr>
          <p:cNvPr name="TextBox 5" id="5"/>
          <p:cNvSpPr txBox="true"/>
          <p:nvPr/>
        </p:nvSpPr>
        <p:spPr>
          <a:xfrm rot="0">
            <a:off x="443257" y="1644640"/>
            <a:ext cx="17401487" cy="9070875"/>
          </a:xfrm>
          <a:prstGeom prst="rect">
            <a:avLst/>
          </a:prstGeom>
        </p:spPr>
        <p:txBody>
          <a:bodyPr anchor="t" rtlCol="false" tIns="0" lIns="0" bIns="0" rIns="0">
            <a:spAutoFit/>
          </a:bodyPr>
          <a:lstStyle/>
          <a:p>
            <a:pPr algn="ctr">
              <a:lnSpc>
                <a:spcPts val="8037"/>
              </a:lnSpc>
            </a:pPr>
            <a:r>
              <a:rPr lang="en-US" b="true" sz="3214">
                <a:solidFill>
                  <a:srgbClr val="000000"/>
                </a:solidFill>
                <a:latin typeface="Open Sans Bold"/>
                <a:ea typeface="Open Sans Bold"/>
                <a:cs typeface="Open Sans Bold"/>
                <a:sym typeface="Open Sans Bold"/>
              </a:rPr>
              <a:t>The adoption of multimodal interfaces is key to advancing nations, improving accessibility, and boosting innovation in critical sectors like education and healthcare. Developed countries have leveraged these technologies to enhance productivity and set global standards. Developing nations can follow their example by focusing on education, empowering youth with technical skills, and fostering innovation. Investing in young talent is essential to drive progress, bridge technological gaps, and achieve sustainable development for the future.</a:t>
            </a:r>
          </a:p>
          <a:p>
            <a:pPr algn="ctr">
              <a:lnSpc>
                <a:spcPts val="8037"/>
              </a:lnSpc>
            </a:pPr>
          </a:p>
          <a:p>
            <a:pPr algn="ctr">
              <a:lnSpc>
                <a:spcPts val="8037"/>
              </a:lnSpc>
            </a:pPr>
          </a:p>
          <a:p>
            <a:pPr algn="ctr">
              <a:lnSpc>
                <a:spcPts val="8037"/>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93364" y="-1865992"/>
            <a:ext cx="28397197" cy="3230761"/>
          </a:xfrm>
          <a:custGeom>
            <a:avLst/>
            <a:gdLst/>
            <a:ahLst/>
            <a:cxnLst/>
            <a:rect r="r" b="b" t="t" l="l"/>
            <a:pathLst>
              <a:path h="3230761" w="28397197">
                <a:moveTo>
                  <a:pt x="0" y="0"/>
                </a:moveTo>
                <a:lnTo>
                  <a:pt x="28397197" y="0"/>
                </a:lnTo>
                <a:lnTo>
                  <a:pt x="28397197" y="3230761"/>
                </a:lnTo>
                <a:lnTo>
                  <a:pt x="0" y="3230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28700" y="4609348"/>
            <a:ext cx="16230600" cy="3506946"/>
          </a:xfrm>
          <a:custGeom>
            <a:avLst/>
            <a:gdLst/>
            <a:ahLst/>
            <a:cxnLst/>
            <a:rect r="r" b="b" t="t" l="l"/>
            <a:pathLst>
              <a:path h="3506946" w="16230600">
                <a:moveTo>
                  <a:pt x="0" y="0"/>
                </a:moveTo>
                <a:lnTo>
                  <a:pt x="16230600" y="0"/>
                </a:lnTo>
                <a:lnTo>
                  <a:pt x="16230600" y="3506946"/>
                </a:lnTo>
                <a:lnTo>
                  <a:pt x="0" y="350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985478" y="218828"/>
            <a:ext cx="4592742" cy="809872"/>
          </a:xfrm>
          <a:prstGeom prst="rect">
            <a:avLst/>
          </a:prstGeom>
        </p:spPr>
        <p:txBody>
          <a:bodyPr anchor="t" rtlCol="false" tIns="0" lIns="0" bIns="0" rIns="0">
            <a:spAutoFit/>
          </a:bodyPr>
          <a:lstStyle/>
          <a:p>
            <a:pPr algn="l">
              <a:lnSpc>
                <a:spcPts val="6315"/>
              </a:lnSpc>
            </a:pPr>
            <a:r>
              <a:rPr lang="en-US" b="true" sz="3759">
                <a:solidFill>
                  <a:srgbClr val="A82400"/>
                </a:solidFill>
                <a:latin typeface="Montserrat Bold"/>
                <a:ea typeface="Montserrat Bold"/>
                <a:cs typeface="Montserrat Bold"/>
                <a:sym typeface="Montserrat Bold"/>
              </a:rPr>
              <a:t>Summary</a:t>
            </a:r>
          </a:p>
        </p:txBody>
      </p:sp>
      <p:sp>
        <p:nvSpPr>
          <p:cNvPr name="TextBox 5" id="5"/>
          <p:cNvSpPr txBox="true"/>
          <p:nvPr/>
        </p:nvSpPr>
        <p:spPr>
          <a:xfrm rot="0">
            <a:off x="2711061" y="5051005"/>
            <a:ext cx="11409774" cy="553898"/>
          </a:xfrm>
          <a:prstGeom prst="rect">
            <a:avLst/>
          </a:prstGeom>
        </p:spPr>
        <p:txBody>
          <a:bodyPr anchor="t" rtlCol="false" tIns="0" lIns="0" bIns="0" rIns="0">
            <a:spAutoFit/>
          </a:bodyPr>
          <a:lstStyle/>
          <a:p>
            <a:pPr algn="just">
              <a:lnSpc>
                <a:spcPts val="4315"/>
              </a:lnSpc>
            </a:pPr>
            <a:r>
              <a:rPr lang="en-US" b="true" sz="2567">
                <a:solidFill>
                  <a:srgbClr val="000000"/>
                </a:solidFill>
                <a:latin typeface="Montserrat Bold"/>
                <a:ea typeface="Montserrat Bold"/>
                <a:cs typeface="Montserrat Bold"/>
                <a:sym typeface="Montserrat Bold"/>
              </a:rPr>
              <a:t>Advantages of Multimodal Interfaces</a:t>
            </a:r>
          </a:p>
        </p:txBody>
      </p:sp>
      <p:sp>
        <p:nvSpPr>
          <p:cNvPr name="TextBox 6" id="6"/>
          <p:cNvSpPr txBox="true"/>
          <p:nvPr/>
        </p:nvSpPr>
        <p:spPr>
          <a:xfrm rot="0">
            <a:off x="2711061" y="5858562"/>
            <a:ext cx="5541873" cy="1162779"/>
          </a:xfrm>
          <a:prstGeom prst="rect">
            <a:avLst/>
          </a:prstGeom>
        </p:spPr>
        <p:txBody>
          <a:bodyPr anchor="t" rtlCol="false" tIns="0" lIns="0" bIns="0" rIns="0">
            <a:spAutoFit/>
          </a:bodyPr>
          <a:lstStyle/>
          <a:p>
            <a:pPr algn="ctr">
              <a:lnSpc>
                <a:spcPts val="4987"/>
              </a:lnSpc>
            </a:pPr>
            <a:r>
              <a:rPr lang="en-US" b="true" sz="2968">
                <a:solidFill>
                  <a:srgbClr val="000000"/>
                </a:solidFill>
                <a:latin typeface="Montserrat Bold"/>
                <a:ea typeface="Montserrat Bold"/>
                <a:cs typeface="Montserrat Bold"/>
                <a:sym typeface="Montserrat Bold"/>
              </a:rPr>
              <a:t>Importance and Relevance of Multimodal Interfaces</a:t>
            </a:r>
          </a:p>
        </p:txBody>
      </p:sp>
      <p:sp>
        <p:nvSpPr>
          <p:cNvPr name="TextBox 7" id="7"/>
          <p:cNvSpPr txBox="true"/>
          <p:nvPr/>
        </p:nvSpPr>
        <p:spPr>
          <a:xfrm rot="0">
            <a:off x="2373961" y="6983241"/>
            <a:ext cx="6097293" cy="1046651"/>
          </a:xfrm>
          <a:prstGeom prst="rect">
            <a:avLst/>
          </a:prstGeom>
        </p:spPr>
        <p:txBody>
          <a:bodyPr anchor="t" rtlCol="false" tIns="0" lIns="0" bIns="0" rIns="0">
            <a:spAutoFit/>
          </a:bodyPr>
          <a:lstStyle/>
          <a:p>
            <a:pPr algn="ctr">
              <a:lnSpc>
                <a:spcPts val="4483"/>
              </a:lnSpc>
            </a:pPr>
            <a:r>
              <a:rPr lang="en-US" b="true" sz="2668">
                <a:solidFill>
                  <a:srgbClr val="000000"/>
                </a:solidFill>
                <a:latin typeface="Montserrat Bold"/>
                <a:ea typeface="Montserrat Bold"/>
                <a:cs typeface="Montserrat Bold"/>
                <a:sym typeface="Montserrat Bold"/>
              </a:rPr>
              <a:t>Challenges and Limitations of Multimodal Interfaces </a:t>
            </a:r>
          </a:p>
        </p:txBody>
      </p:sp>
      <p:sp>
        <p:nvSpPr>
          <p:cNvPr name="TextBox 8" id="8"/>
          <p:cNvSpPr txBox="true"/>
          <p:nvPr/>
        </p:nvSpPr>
        <p:spPr>
          <a:xfrm rot="0">
            <a:off x="10447724" y="4912273"/>
            <a:ext cx="6120257" cy="861226"/>
          </a:xfrm>
          <a:prstGeom prst="rect">
            <a:avLst/>
          </a:prstGeom>
        </p:spPr>
        <p:txBody>
          <a:bodyPr anchor="t" rtlCol="false" tIns="0" lIns="0" bIns="0" rIns="0">
            <a:spAutoFit/>
          </a:bodyPr>
          <a:lstStyle/>
          <a:p>
            <a:pPr algn="l">
              <a:lnSpc>
                <a:spcPts val="6667"/>
              </a:lnSpc>
            </a:pPr>
            <a:r>
              <a:rPr lang="en-US" b="true" sz="3968">
                <a:solidFill>
                  <a:srgbClr val="000000"/>
                </a:solidFill>
                <a:latin typeface="Montserrat Bold"/>
                <a:ea typeface="Montserrat Bold"/>
                <a:cs typeface="Montserrat Bold"/>
                <a:sym typeface="Montserrat Bold"/>
              </a:rPr>
              <a:t>Our sources</a:t>
            </a:r>
          </a:p>
        </p:txBody>
      </p:sp>
      <p:sp>
        <p:nvSpPr>
          <p:cNvPr name="TextBox 9" id="9"/>
          <p:cNvSpPr txBox="true"/>
          <p:nvPr/>
        </p:nvSpPr>
        <p:spPr>
          <a:xfrm rot="0">
            <a:off x="10641911" y="6003913"/>
            <a:ext cx="7456834" cy="1969507"/>
          </a:xfrm>
          <a:prstGeom prst="rect">
            <a:avLst/>
          </a:prstGeom>
        </p:spPr>
        <p:txBody>
          <a:bodyPr anchor="t" rtlCol="false" tIns="0" lIns="0" bIns="0" rIns="0">
            <a:spAutoFit/>
          </a:bodyPr>
          <a:lstStyle/>
          <a:p>
            <a:pPr algn="l">
              <a:lnSpc>
                <a:spcPts val="5827"/>
              </a:lnSpc>
            </a:pPr>
            <a:r>
              <a:rPr lang="en-US" b="true" sz="3467">
                <a:solidFill>
                  <a:srgbClr val="000000"/>
                </a:solidFill>
                <a:latin typeface="Montserrat Bold"/>
                <a:ea typeface="Montserrat Bold"/>
                <a:cs typeface="Montserrat Bold"/>
                <a:sym typeface="Montserrat Bold"/>
              </a:rPr>
              <a:t>Conclusion</a:t>
            </a:r>
          </a:p>
          <a:p>
            <a:pPr algn="l">
              <a:lnSpc>
                <a:spcPts val="5827"/>
              </a:lnSpc>
            </a:pPr>
          </a:p>
          <a:p>
            <a:pPr algn="l">
              <a:lnSpc>
                <a:spcPts val="5827"/>
              </a:lnSpc>
            </a:pPr>
          </a:p>
        </p:txBody>
      </p:sp>
      <p:sp>
        <p:nvSpPr>
          <p:cNvPr name="TextBox 10" id="10"/>
          <p:cNvSpPr txBox="true"/>
          <p:nvPr/>
        </p:nvSpPr>
        <p:spPr>
          <a:xfrm rot="0">
            <a:off x="10641911" y="7067001"/>
            <a:ext cx="9020492" cy="700505"/>
          </a:xfrm>
          <a:prstGeom prst="rect">
            <a:avLst/>
          </a:prstGeom>
        </p:spPr>
        <p:txBody>
          <a:bodyPr anchor="t" rtlCol="false" tIns="0" lIns="0" bIns="0" rIns="0">
            <a:spAutoFit/>
          </a:bodyPr>
          <a:lstStyle/>
          <a:p>
            <a:pPr algn="l">
              <a:lnSpc>
                <a:spcPts val="5323"/>
              </a:lnSpc>
            </a:pPr>
            <a:r>
              <a:rPr lang="en-US" b="true" sz="3167">
                <a:solidFill>
                  <a:srgbClr val="000000"/>
                </a:solidFill>
                <a:latin typeface="Montserrat Bold"/>
                <a:ea typeface="Montserrat Bold"/>
                <a:cs typeface="Montserrat Bold"/>
                <a:sym typeface="Montserrat Bold"/>
              </a:rPr>
              <a:t>The End </a:t>
            </a:r>
          </a:p>
        </p:txBody>
      </p:sp>
      <p:sp>
        <p:nvSpPr>
          <p:cNvPr name="Freeform 11" id="11"/>
          <p:cNvSpPr/>
          <p:nvPr/>
        </p:nvSpPr>
        <p:spPr>
          <a:xfrm flipH="false" flipV="false" rot="0">
            <a:off x="1337849" y="4886888"/>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337849" y="4886723"/>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04</a:t>
            </a:r>
          </a:p>
        </p:txBody>
      </p:sp>
      <p:sp>
        <p:nvSpPr>
          <p:cNvPr name="Freeform 13" id="13"/>
          <p:cNvSpPr/>
          <p:nvPr/>
        </p:nvSpPr>
        <p:spPr>
          <a:xfrm flipH="false" flipV="false" rot="0">
            <a:off x="1337849" y="5922966"/>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337849" y="5922801"/>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05</a:t>
            </a:r>
          </a:p>
        </p:txBody>
      </p:sp>
      <p:sp>
        <p:nvSpPr>
          <p:cNvPr name="Freeform 15" id="15"/>
          <p:cNvSpPr/>
          <p:nvPr/>
        </p:nvSpPr>
        <p:spPr>
          <a:xfrm flipH="false" flipV="false" rot="0">
            <a:off x="1337849" y="6955762"/>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337849" y="6955596"/>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06</a:t>
            </a:r>
          </a:p>
        </p:txBody>
      </p:sp>
      <p:sp>
        <p:nvSpPr>
          <p:cNvPr name="Freeform 17" id="17"/>
          <p:cNvSpPr/>
          <p:nvPr/>
        </p:nvSpPr>
        <p:spPr>
          <a:xfrm flipH="false" flipV="false" rot="0">
            <a:off x="9144000" y="4888529"/>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9144000" y="4888364"/>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10</a:t>
            </a:r>
          </a:p>
        </p:txBody>
      </p:sp>
      <p:sp>
        <p:nvSpPr>
          <p:cNvPr name="Freeform 19" id="19"/>
          <p:cNvSpPr/>
          <p:nvPr/>
        </p:nvSpPr>
        <p:spPr>
          <a:xfrm flipH="false" flipV="false" rot="0">
            <a:off x="9144000" y="5924608"/>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9144000" y="5924442"/>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11</a:t>
            </a:r>
          </a:p>
        </p:txBody>
      </p:sp>
      <p:sp>
        <p:nvSpPr>
          <p:cNvPr name="Freeform 21" id="21"/>
          <p:cNvSpPr/>
          <p:nvPr/>
        </p:nvSpPr>
        <p:spPr>
          <a:xfrm flipH="false" flipV="false" rot="0">
            <a:off x="9144000" y="6957403"/>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9144000" y="6957238"/>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12</a:t>
            </a:r>
          </a:p>
        </p:txBody>
      </p:sp>
      <p:sp>
        <p:nvSpPr>
          <p:cNvPr name="Freeform 23" id="23"/>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593544" y="675390"/>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4463047" y="1282038"/>
            <a:ext cx="24125450" cy="3071921"/>
          </a:xfrm>
          <a:custGeom>
            <a:avLst/>
            <a:gdLst/>
            <a:ahLst/>
            <a:cxnLst/>
            <a:rect r="r" b="b" t="t" l="l"/>
            <a:pathLst>
              <a:path h="3071921" w="24125450">
                <a:moveTo>
                  <a:pt x="0" y="0"/>
                </a:moveTo>
                <a:lnTo>
                  <a:pt x="24125450" y="0"/>
                </a:lnTo>
                <a:lnTo>
                  <a:pt x="24125450" y="3071921"/>
                </a:lnTo>
                <a:lnTo>
                  <a:pt x="0" y="307192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6" id="26"/>
          <p:cNvSpPr/>
          <p:nvPr/>
        </p:nvSpPr>
        <p:spPr>
          <a:xfrm flipH="false" flipV="false" rot="0">
            <a:off x="1028700" y="1305934"/>
            <a:ext cx="16230600" cy="3506946"/>
          </a:xfrm>
          <a:custGeom>
            <a:avLst/>
            <a:gdLst/>
            <a:ahLst/>
            <a:cxnLst/>
            <a:rect r="r" b="b" t="t" l="l"/>
            <a:pathLst>
              <a:path h="3506946" w="16230600">
                <a:moveTo>
                  <a:pt x="0" y="0"/>
                </a:moveTo>
                <a:lnTo>
                  <a:pt x="16230600" y="0"/>
                </a:lnTo>
                <a:lnTo>
                  <a:pt x="16230600" y="3506946"/>
                </a:lnTo>
                <a:lnTo>
                  <a:pt x="0" y="35069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2835760" y="1657872"/>
            <a:ext cx="4516365" cy="700505"/>
          </a:xfrm>
          <a:prstGeom prst="rect">
            <a:avLst/>
          </a:prstGeom>
        </p:spPr>
        <p:txBody>
          <a:bodyPr anchor="t" rtlCol="false" tIns="0" lIns="0" bIns="0" rIns="0">
            <a:spAutoFit/>
          </a:bodyPr>
          <a:lstStyle/>
          <a:p>
            <a:pPr algn="l">
              <a:lnSpc>
                <a:spcPts val="5323"/>
              </a:lnSpc>
            </a:pPr>
            <a:r>
              <a:rPr lang="en-US" b="true" sz="3167">
                <a:solidFill>
                  <a:srgbClr val="000000"/>
                </a:solidFill>
                <a:latin typeface="Montserrat Bold"/>
                <a:ea typeface="Montserrat Bold"/>
                <a:cs typeface="Montserrat Bold"/>
                <a:sym typeface="Montserrat Bold"/>
              </a:rPr>
              <a:t>Summary</a:t>
            </a:r>
          </a:p>
        </p:txBody>
      </p:sp>
      <p:sp>
        <p:nvSpPr>
          <p:cNvPr name="TextBox 28" id="28"/>
          <p:cNvSpPr txBox="true"/>
          <p:nvPr/>
        </p:nvSpPr>
        <p:spPr>
          <a:xfrm rot="0">
            <a:off x="2711061" y="2739378"/>
            <a:ext cx="6608690" cy="638936"/>
          </a:xfrm>
          <a:prstGeom prst="rect">
            <a:avLst/>
          </a:prstGeom>
        </p:spPr>
        <p:txBody>
          <a:bodyPr anchor="t" rtlCol="false" tIns="0" lIns="0" bIns="0" rIns="0">
            <a:spAutoFit/>
          </a:bodyPr>
          <a:lstStyle/>
          <a:p>
            <a:pPr algn="l">
              <a:lnSpc>
                <a:spcPts val="4987"/>
              </a:lnSpc>
            </a:pPr>
            <a:r>
              <a:rPr lang="en-US" b="true" sz="2968">
                <a:solidFill>
                  <a:srgbClr val="000000"/>
                </a:solidFill>
                <a:latin typeface="Montserrat Bold"/>
                <a:ea typeface="Montserrat Bold"/>
                <a:cs typeface="Montserrat Bold"/>
                <a:sym typeface="Montserrat Bold"/>
              </a:rPr>
              <a:t> Multimodal Interface ? </a:t>
            </a:r>
          </a:p>
        </p:txBody>
      </p:sp>
      <p:sp>
        <p:nvSpPr>
          <p:cNvPr name="TextBox 29" id="29"/>
          <p:cNvSpPr txBox="true"/>
          <p:nvPr/>
        </p:nvSpPr>
        <p:spPr>
          <a:xfrm rot="0">
            <a:off x="2711061" y="3845039"/>
            <a:ext cx="10672093" cy="530422"/>
          </a:xfrm>
          <a:prstGeom prst="rect">
            <a:avLst/>
          </a:prstGeom>
        </p:spPr>
        <p:txBody>
          <a:bodyPr anchor="t" rtlCol="false" tIns="0" lIns="0" bIns="0" rIns="0">
            <a:spAutoFit/>
          </a:bodyPr>
          <a:lstStyle/>
          <a:p>
            <a:pPr algn="l">
              <a:lnSpc>
                <a:spcPts val="3979"/>
              </a:lnSpc>
            </a:pPr>
            <a:r>
              <a:rPr lang="en-US" b="true" sz="2368">
                <a:solidFill>
                  <a:srgbClr val="000000"/>
                </a:solidFill>
                <a:latin typeface="Montserrat Bold"/>
                <a:ea typeface="Montserrat Bold"/>
                <a:cs typeface="Montserrat Bold"/>
                <a:sym typeface="Montserrat Bold"/>
              </a:rPr>
              <a:t>Foundations of Multimodal Interfaces</a:t>
            </a:r>
          </a:p>
        </p:txBody>
      </p:sp>
      <p:sp>
        <p:nvSpPr>
          <p:cNvPr name="TextBox 30" id="30"/>
          <p:cNvSpPr txBox="true"/>
          <p:nvPr/>
        </p:nvSpPr>
        <p:spPr>
          <a:xfrm rot="0">
            <a:off x="10641911" y="1580400"/>
            <a:ext cx="6046873" cy="861226"/>
          </a:xfrm>
          <a:prstGeom prst="rect">
            <a:avLst/>
          </a:prstGeom>
        </p:spPr>
        <p:txBody>
          <a:bodyPr anchor="t" rtlCol="false" tIns="0" lIns="0" bIns="0" rIns="0">
            <a:spAutoFit/>
          </a:bodyPr>
          <a:lstStyle/>
          <a:p>
            <a:pPr algn="l">
              <a:lnSpc>
                <a:spcPts val="6667"/>
              </a:lnSpc>
            </a:pPr>
            <a:r>
              <a:rPr lang="en-US" b="true" sz="3968">
                <a:solidFill>
                  <a:srgbClr val="000000"/>
                </a:solidFill>
                <a:latin typeface="Montserrat Bold"/>
                <a:ea typeface="Montserrat Bold"/>
                <a:cs typeface="Montserrat Bold"/>
                <a:sym typeface="Montserrat Bold"/>
              </a:rPr>
              <a:t>Practical Applications</a:t>
            </a:r>
          </a:p>
        </p:txBody>
      </p:sp>
      <p:sp>
        <p:nvSpPr>
          <p:cNvPr name="TextBox 31" id="31"/>
          <p:cNvSpPr txBox="true"/>
          <p:nvPr/>
        </p:nvSpPr>
        <p:spPr>
          <a:xfrm rot="0">
            <a:off x="10641911" y="2679696"/>
            <a:ext cx="5926071" cy="949561"/>
          </a:xfrm>
          <a:prstGeom prst="rect">
            <a:avLst/>
          </a:prstGeom>
        </p:spPr>
        <p:txBody>
          <a:bodyPr anchor="t" rtlCol="false" tIns="0" lIns="0" bIns="0" rIns="0">
            <a:spAutoFit/>
          </a:bodyPr>
          <a:lstStyle/>
          <a:p>
            <a:pPr algn="l">
              <a:lnSpc>
                <a:spcPts val="3979"/>
              </a:lnSpc>
            </a:pPr>
            <a:r>
              <a:rPr lang="en-US" b="true" sz="2368">
                <a:solidFill>
                  <a:srgbClr val="000000"/>
                </a:solidFill>
                <a:latin typeface="Montserrat Bold"/>
                <a:ea typeface="Montserrat Bold"/>
                <a:cs typeface="Montserrat Bold"/>
                <a:sym typeface="Montserrat Bold"/>
              </a:rPr>
              <a:t>Countries leading investment in multimodal interface technologies</a:t>
            </a:r>
          </a:p>
        </p:txBody>
      </p:sp>
      <p:sp>
        <p:nvSpPr>
          <p:cNvPr name="TextBox 32" id="32"/>
          <p:cNvSpPr txBox="true"/>
          <p:nvPr/>
        </p:nvSpPr>
        <p:spPr>
          <a:xfrm rot="0">
            <a:off x="10641911" y="3704716"/>
            <a:ext cx="9020492" cy="700505"/>
          </a:xfrm>
          <a:prstGeom prst="rect">
            <a:avLst/>
          </a:prstGeom>
        </p:spPr>
        <p:txBody>
          <a:bodyPr anchor="t" rtlCol="false" tIns="0" lIns="0" bIns="0" rIns="0">
            <a:spAutoFit/>
          </a:bodyPr>
          <a:lstStyle/>
          <a:p>
            <a:pPr algn="l">
              <a:lnSpc>
                <a:spcPts val="5323"/>
              </a:lnSpc>
            </a:pPr>
            <a:r>
              <a:rPr lang="en-US" b="true" sz="3167">
                <a:solidFill>
                  <a:srgbClr val="000000"/>
                </a:solidFill>
                <a:latin typeface="Montserrat Bold"/>
                <a:ea typeface="Montserrat Bold"/>
                <a:cs typeface="Montserrat Bold"/>
                <a:sym typeface="Montserrat Bold"/>
              </a:rPr>
              <a:t>Message to us</a:t>
            </a:r>
          </a:p>
        </p:txBody>
      </p:sp>
      <p:sp>
        <p:nvSpPr>
          <p:cNvPr name="Freeform 33" id="33"/>
          <p:cNvSpPr/>
          <p:nvPr/>
        </p:nvSpPr>
        <p:spPr>
          <a:xfrm flipH="false" flipV="false" rot="0">
            <a:off x="1337849" y="1524603"/>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4" id="34"/>
          <p:cNvSpPr txBox="true"/>
          <p:nvPr/>
        </p:nvSpPr>
        <p:spPr>
          <a:xfrm rot="0">
            <a:off x="1337849" y="1524437"/>
            <a:ext cx="1193111" cy="885268"/>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01</a:t>
            </a:r>
          </a:p>
        </p:txBody>
      </p:sp>
      <p:sp>
        <p:nvSpPr>
          <p:cNvPr name="Freeform 35" id="35"/>
          <p:cNvSpPr/>
          <p:nvPr/>
        </p:nvSpPr>
        <p:spPr>
          <a:xfrm flipH="false" flipV="false" rot="0">
            <a:off x="1337849" y="2560681"/>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6" id="36"/>
          <p:cNvSpPr txBox="true"/>
          <p:nvPr/>
        </p:nvSpPr>
        <p:spPr>
          <a:xfrm rot="0">
            <a:off x="1337849" y="2560516"/>
            <a:ext cx="1193111" cy="885268"/>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02</a:t>
            </a:r>
          </a:p>
        </p:txBody>
      </p:sp>
      <p:sp>
        <p:nvSpPr>
          <p:cNvPr name="Freeform 37" id="37"/>
          <p:cNvSpPr/>
          <p:nvPr/>
        </p:nvSpPr>
        <p:spPr>
          <a:xfrm flipH="false" flipV="false" rot="0">
            <a:off x="1337849" y="3593476"/>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1337849" y="3593311"/>
            <a:ext cx="1193111" cy="885268"/>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03</a:t>
            </a:r>
          </a:p>
        </p:txBody>
      </p:sp>
      <p:sp>
        <p:nvSpPr>
          <p:cNvPr name="Freeform 39" id="39"/>
          <p:cNvSpPr/>
          <p:nvPr/>
        </p:nvSpPr>
        <p:spPr>
          <a:xfrm flipH="false" flipV="false" rot="0">
            <a:off x="9144000" y="1526244"/>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0" id="40"/>
          <p:cNvSpPr txBox="true"/>
          <p:nvPr/>
        </p:nvSpPr>
        <p:spPr>
          <a:xfrm rot="0">
            <a:off x="9144000" y="1526079"/>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07</a:t>
            </a:r>
          </a:p>
        </p:txBody>
      </p:sp>
      <p:sp>
        <p:nvSpPr>
          <p:cNvPr name="Freeform 41" id="41"/>
          <p:cNvSpPr/>
          <p:nvPr/>
        </p:nvSpPr>
        <p:spPr>
          <a:xfrm flipH="false" flipV="false" rot="0">
            <a:off x="9144000" y="2562322"/>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2" id="42"/>
          <p:cNvSpPr txBox="true"/>
          <p:nvPr/>
        </p:nvSpPr>
        <p:spPr>
          <a:xfrm rot="0">
            <a:off x="9144000" y="2562157"/>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08</a:t>
            </a:r>
          </a:p>
        </p:txBody>
      </p:sp>
      <p:sp>
        <p:nvSpPr>
          <p:cNvPr name="Freeform 43" id="43"/>
          <p:cNvSpPr/>
          <p:nvPr/>
        </p:nvSpPr>
        <p:spPr>
          <a:xfrm flipH="false" flipV="false" rot="0">
            <a:off x="9144000" y="3595118"/>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4" id="44"/>
          <p:cNvSpPr txBox="true"/>
          <p:nvPr/>
        </p:nvSpPr>
        <p:spPr>
          <a:xfrm rot="0">
            <a:off x="9144000" y="3594953"/>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09</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94704" y="6564599"/>
            <a:ext cx="7444801" cy="7444801"/>
          </a:xfrm>
          <a:custGeom>
            <a:avLst/>
            <a:gdLst/>
            <a:ahLst/>
            <a:cxnLst/>
            <a:rect r="r" b="b" t="t" l="l"/>
            <a:pathLst>
              <a:path h="7444801" w="7444801">
                <a:moveTo>
                  <a:pt x="0" y="0"/>
                </a:moveTo>
                <a:lnTo>
                  <a:pt x="7444802" y="0"/>
                </a:lnTo>
                <a:lnTo>
                  <a:pt x="7444802" y="7444802"/>
                </a:lnTo>
                <a:lnTo>
                  <a:pt x="0" y="7444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774240" y="-3891704"/>
            <a:ext cx="11918240" cy="12148871"/>
          </a:xfrm>
          <a:custGeom>
            <a:avLst/>
            <a:gdLst/>
            <a:ahLst/>
            <a:cxnLst/>
            <a:rect r="r" b="b" t="t" l="l"/>
            <a:pathLst>
              <a:path h="12148871" w="11918240">
                <a:moveTo>
                  <a:pt x="0" y="0"/>
                </a:moveTo>
                <a:lnTo>
                  <a:pt x="11918240" y="0"/>
                </a:lnTo>
                <a:lnTo>
                  <a:pt x="11918240" y="12148871"/>
                </a:lnTo>
                <a:lnTo>
                  <a:pt x="0" y="121488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413246" y="-1677475"/>
            <a:ext cx="7426882" cy="7426882"/>
            <a:chOff x="0" y="0"/>
            <a:chExt cx="9902509" cy="9902509"/>
          </a:xfrm>
        </p:grpSpPr>
        <p:sp>
          <p:nvSpPr>
            <p:cNvPr name="Freeform 5" id="5"/>
            <p:cNvSpPr/>
            <p:nvPr/>
          </p:nvSpPr>
          <p:spPr>
            <a:xfrm flipH="false" flipV="false" rot="0">
              <a:off x="0" y="0"/>
              <a:ext cx="9902571" cy="9902571"/>
            </a:xfrm>
            <a:custGeom>
              <a:avLst/>
              <a:gdLst/>
              <a:ahLst/>
              <a:cxnLst/>
              <a:rect r="r" b="b" t="t" l="l"/>
              <a:pathLst>
                <a:path h="9902571" w="9902571">
                  <a:moveTo>
                    <a:pt x="4951222" y="0"/>
                  </a:moveTo>
                  <a:cubicBezTo>
                    <a:pt x="2216785" y="0"/>
                    <a:pt x="0" y="2216785"/>
                    <a:pt x="0" y="4951222"/>
                  </a:cubicBezTo>
                  <a:cubicBezTo>
                    <a:pt x="0" y="7685659"/>
                    <a:pt x="2216785" y="9902571"/>
                    <a:pt x="4951222" y="9902571"/>
                  </a:cubicBezTo>
                  <a:cubicBezTo>
                    <a:pt x="7685659" y="9902571"/>
                    <a:pt x="9902571" y="7685786"/>
                    <a:pt x="9902571" y="4951222"/>
                  </a:cubicBezTo>
                  <a:cubicBezTo>
                    <a:pt x="9902571" y="2216658"/>
                    <a:pt x="7685786" y="0"/>
                    <a:pt x="4951222" y="0"/>
                  </a:cubicBezTo>
                  <a:close/>
                </a:path>
              </a:pathLst>
            </a:custGeom>
            <a:blipFill>
              <a:blip r:embed="rId7"/>
              <a:stretch>
                <a:fillRect l="-38862" t="0" r="-38861" b="0"/>
              </a:stretch>
            </a:blipFill>
          </p:spPr>
        </p:sp>
      </p:grpSp>
      <p:sp>
        <p:nvSpPr>
          <p:cNvPr name="Freeform 6" id="6"/>
          <p:cNvSpPr/>
          <p:nvPr/>
        </p:nvSpPr>
        <p:spPr>
          <a:xfrm flipH="false" flipV="false" rot="0">
            <a:off x="10097270" y="1403596"/>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078584" y="8831583"/>
            <a:ext cx="916071" cy="916071"/>
          </a:xfrm>
          <a:custGeom>
            <a:avLst/>
            <a:gdLst/>
            <a:ahLst/>
            <a:cxnLst/>
            <a:rect r="r" b="b" t="t" l="l"/>
            <a:pathLst>
              <a:path h="916071" w="916071">
                <a:moveTo>
                  <a:pt x="0" y="0"/>
                </a:moveTo>
                <a:lnTo>
                  <a:pt x="916071" y="0"/>
                </a:lnTo>
                <a:lnTo>
                  <a:pt x="916071" y="916071"/>
                </a:lnTo>
                <a:lnTo>
                  <a:pt x="0" y="916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6304687" y="7691073"/>
            <a:ext cx="5024836" cy="5024836"/>
            <a:chOff x="0" y="0"/>
            <a:chExt cx="6699781" cy="6699781"/>
          </a:xfrm>
        </p:grpSpPr>
        <p:sp>
          <p:nvSpPr>
            <p:cNvPr name="Freeform 9" id="9"/>
            <p:cNvSpPr/>
            <p:nvPr/>
          </p:nvSpPr>
          <p:spPr>
            <a:xfrm flipH="false" flipV="false" rot="0">
              <a:off x="0" y="0"/>
              <a:ext cx="6699758" cy="6699758"/>
            </a:xfrm>
            <a:custGeom>
              <a:avLst/>
              <a:gdLst/>
              <a:ahLst/>
              <a:cxnLst/>
              <a:rect r="r" b="b" t="t" l="l"/>
              <a:pathLst>
                <a:path h="6699758" w="6699758">
                  <a:moveTo>
                    <a:pt x="3349879" y="0"/>
                  </a:moveTo>
                  <a:cubicBezTo>
                    <a:pt x="1499743" y="0"/>
                    <a:pt x="0" y="1499743"/>
                    <a:pt x="0" y="3349879"/>
                  </a:cubicBezTo>
                  <a:cubicBezTo>
                    <a:pt x="0" y="5200015"/>
                    <a:pt x="1499743" y="6699758"/>
                    <a:pt x="3349879" y="6699758"/>
                  </a:cubicBezTo>
                  <a:cubicBezTo>
                    <a:pt x="5200015" y="6699758"/>
                    <a:pt x="6699758" y="5200015"/>
                    <a:pt x="6699758" y="3349879"/>
                  </a:cubicBezTo>
                  <a:cubicBezTo>
                    <a:pt x="6699758" y="1499743"/>
                    <a:pt x="5200015" y="0"/>
                    <a:pt x="3349879" y="0"/>
                  </a:cubicBezTo>
                  <a:close/>
                </a:path>
              </a:pathLst>
            </a:custGeom>
            <a:blipFill>
              <a:blip r:embed="rId12"/>
              <a:stretch>
                <a:fillRect l="-25000" t="0" r="-25000" b="0"/>
              </a:stretch>
            </a:blipFill>
          </p:spPr>
        </p:sp>
      </p:grpSp>
      <p:sp>
        <p:nvSpPr>
          <p:cNvPr name="Freeform 10" id="10"/>
          <p:cNvSpPr/>
          <p:nvPr/>
        </p:nvSpPr>
        <p:spPr>
          <a:xfrm flipH="false" flipV="false" rot="0">
            <a:off x="8516318" y="5880946"/>
            <a:ext cx="601574" cy="601574"/>
          </a:xfrm>
          <a:custGeom>
            <a:avLst/>
            <a:gdLst/>
            <a:ahLst/>
            <a:cxnLst/>
            <a:rect r="r" b="b" t="t" l="l"/>
            <a:pathLst>
              <a:path h="601574" w="601574">
                <a:moveTo>
                  <a:pt x="0" y="0"/>
                </a:moveTo>
                <a:lnTo>
                  <a:pt x="601574" y="0"/>
                </a:lnTo>
                <a:lnTo>
                  <a:pt x="601574" y="601574"/>
                </a:lnTo>
                <a:lnTo>
                  <a:pt x="0" y="6015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427126" y="8230010"/>
            <a:ext cx="601574" cy="601574"/>
          </a:xfrm>
          <a:custGeom>
            <a:avLst/>
            <a:gdLst/>
            <a:ahLst/>
            <a:cxnLst/>
            <a:rect r="r" b="b" t="t" l="l"/>
            <a:pathLst>
              <a:path h="601574" w="601574">
                <a:moveTo>
                  <a:pt x="0" y="0"/>
                </a:moveTo>
                <a:lnTo>
                  <a:pt x="601574" y="0"/>
                </a:lnTo>
                <a:lnTo>
                  <a:pt x="601574" y="601574"/>
                </a:lnTo>
                <a:lnTo>
                  <a:pt x="0" y="6015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9705901" y="2788386"/>
            <a:ext cx="8662965" cy="3393347"/>
          </a:xfrm>
          <a:prstGeom prst="rect">
            <a:avLst/>
          </a:prstGeom>
        </p:spPr>
        <p:txBody>
          <a:bodyPr anchor="t" rtlCol="false" tIns="0" lIns="0" bIns="0" rIns="0">
            <a:spAutoFit/>
          </a:bodyPr>
          <a:lstStyle/>
          <a:p>
            <a:pPr algn="l">
              <a:lnSpc>
                <a:spcPts val="6500"/>
              </a:lnSpc>
            </a:pPr>
            <a:r>
              <a:rPr lang="en-US" b="true" sz="5014">
                <a:solidFill>
                  <a:srgbClr val="000000"/>
                </a:solidFill>
                <a:latin typeface="Montserrat Bold"/>
                <a:ea typeface="Montserrat Bold"/>
                <a:cs typeface="Montserrat Bold"/>
                <a:sym typeface="Montserrat Bold"/>
              </a:rPr>
              <a:t>"Thank you for watching our presentation."</a:t>
            </a:r>
          </a:p>
          <a:p>
            <a:pPr algn="l">
              <a:lnSpc>
                <a:spcPts val="6500"/>
              </a:lnSpc>
            </a:pPr>
          </a:p>
          <a:p>
            <a:pPr algn="l">
              <a:lnSpc>
                <a:spcPts val="6500"/>
              </a:lnSpc>
            </a:pPr>
          </a:p>
          <a:p>
            <a:pPr algn="l">
              <a:lnSpc>
                <a:spcPts val="5876"/>
              </a:lnSpc>
            </a:pPr>
          </a:p>
        </p:txBody>
      </p:sp>
      <p:sp>
        <p:nvSpPr>
          <p:cNvPr name="Freeform 13" id="13"/>
          <p:cNvSpPr/>
          <p:nvPr/>
        </p:nvSpPr>
        <p:spPr>
          <a:xfrm flipH="false" flipV="false" rot="0">
            <a:off x="10132147" y="5017404"/>
            <a:ext cx="2566956" cy="1016016"/>
          </a:xfrm>
          <a:custGeom>
            <a:avLst/>
            <a:gdLst/>
            <a:ahLst/>
            <a:cxnLst/>
            <a:rect r="r" b="b" t="t" l="l"/>
            <a:pathLst>
              <a:path h="1016016" w="2566956">
                <a:moveTo>
                  <a:pt x="0" y="0"/>
                </a:moveTo>
                <a:lnTo>
                  <a:pt x="2566956" y="0"/>
                </a:lnTo>
                <a:lnTo>
                  <a:pt x="2566956" y="1016016"/>
                </a:lnTo>
                <a:lnTo>
                  <a:pt x="0" y="101601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10132147" y="5017239"/>
            <a:ext cx="2566956" cy="885289"/>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2024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41375" y="-1459896"/>
            <a:ext cx="13566693" cy="13566693"/>
          </a:xfrm>
          <a:custGeom>
            <a:avLst/>
            <a:gdLst/>
            <a:ahLst/>
            <a:cxnLst/>
            <a:rect r="r" b="b" t="t" l="l"/>
            <a:pathLst>
              <a:path h="13566693" w="13566693">
                <a:moveTo>
                  <a:pt x="0" y="0"/>
                </a:moveTo>
                <a:lnTo>
                  <a:pt x="13566693" y="0"/>
                </a:lnTo>
                <a:lnTo>
                  <a:pt x="13566693" y="13566693"/>
                </a:lnTo>
                <a:lnTo>
                  <a:pt x="0" y="135666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208117" y="-93154"/>
            <a:ext cx="10833209" cy="10833209"/>
          </a:xfrm>
          <a:custGeom>
            <a:avLst/>
            <a:gdLst/>
            <a:ahLst/>
            <a:cxnLst/>
            <a:rect r="r" b="b" t="t" l="l"/>
            <a:pathLst>
              <a:path h="10833209" w="10833209">
                <a:moveTo>
                  <a:pt x="0" y="0"/>
                </a:moveTo>
                <a:lnTo>
                  <a:pt x="10833209" y="0"/>
                </a:lnTo>
                <a:lnTo>
                  <a:pt x="10833209" y="10833209"/>
                </a:lnTo>
                <a:lnTo>
                  <a:pt x="0" y="108332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63467" y="2292500"/>
            <a:ext cx="5227523" cy="5227523"/>
            <a:chOff x="0" y="0"/>
            <a:chExt cx="6970031" cy="6970031"/>
          </a:xfrm>
        </p:grpSpPr>
        <p:sp>
          <p:nvSpPr>
            <p:cNvPr name="Freeform 5" id="5"/>
            <p:cNvSpPr/>
            <p:nvPr/>
          </p:nvSpPr>
          <p:spPr>
            <a:xfrm flipH="false" flipV="false" rot="0">
              <a:off x="0" y="0"/>
              <a:ext cx="6970014" cy="6970014"/>
            </a:xfrm>
            <a:custGeom>
              <a:avLst/>
              <a:gdLst/>
              <a:ahLst/>
              <a:cxnLst/>
              <a:rect r="r" b="b" t="t" l="l"/>
              <a:pathLst>
                <a:path h="6970014" w="6970014">
                  <a:moveTo>
                    <a:pt x="3485007" y="0"/>
                  </a:moveTo>
                  <a:cubicBezTo>
                    <a:pt x="1560322" y="0"/>
                    <a:pt x="0" y="1560322"/>
                    <a:pt x="0" y="3485007"/>
                  </a:cubicBezTo>
                  <a:cubicBezTo>
                    <a:pt x="0" y="5409692"/>
                    <a:pt x="1560322" y="6970014"/>
                    <a:pt x="3485007" y="6970014"/>
                  </a:cubicBezTo>
                  <a:cubicBezTo>
                    <a:pt x="5409692" y="6970014"/>
                    <a:pt x="6970014" y="5409692"/>
                    <a:pt x="6970014" y="3485007"/>
                  </a:cubicBezTo>
                  <a:cubicBezTo>
                    <a:pt x="6970014" y="1560322"/>
                    <a:pt x="5409692" y="0"/>
                    <a:pt x="3485007" y="0"/>
                  </a:cubicBezTo>
                  <a:close/>
                </a:path>
              </a:pathLst>
            </a:custGeom>
            <a:blipFill>
              <a:blip r:embed="rId7"/>
              <a:stretch>
                <a:fillRect l="0" t="0" r="0" b="0"/>
              </a:stretch>
            </a:blipFill>
          </p:spPr>
        </p:sp>
      </p:grpSp>
      <p:sp>
        <p:nvSpPr>
          <p:cNvPr name="Freeform 6" id="6"/>
          <p:cNvSpPr/>
          <p:nvPr/>
        </p:nvSpPr>
        <p:spPr>
          <a:xfrm flipH="false" flipV="false" rot="0">
            <a:off x="2614158" y="8342229"/>
            <a:ext cx="916071" cy="916071"/>
          </a:xfrm>
          <a:custGeom>
            <a:avLst/>
            <a:gdLst/>
            <a:ahLst/>
            <a:cxnLst/>
            <a:rect r="r" b="b" t="t" l="l"/>
            <a:pathLst>
              <a:path h="916071" w="916071">
                <a:moveTo>
                  <a:pt x="0" y="0"/>
                </a:moveTo>
                <a:lnTo>
                  <a:pt x="916071" y="0"/>
                </a:lnTo>
                <a:lnTo>
                  <a:pt x="916071" y="916071"/>
                </a:lnTo>
                <a:lnTo>
                  <a:pt x="0" y="9160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975411" y="443506"/>
            <a:ext cx="585194" cy="585194"/>
          </a:xfrm>
          <a:custGeom>
            <a:avLst/>
            <a:gdLst/>
            <a:ahLst/>
            <a:cxnLst/>
            <a:rect r="r" b="b" t="t" l="l"/>
            <a:pathLst>
              <a:path h="585194" w="585194">
                <a:moveTo>
                  <a:pt x="0" y="0"/>
                </a:moveTo>
                <a:lnTo>
                  <a:pt x="585194" y="0"/>
                </a:lnTo>
                <a:lnTo>
                  <a:pt x="585194" y="585194"/>
                </a:lnTo>
                <a:lnTo>
                  <a:pt x="0" y="5851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6236326" y="4193893"/>
            <a:ext cx="10776791" cy="3146312"/>
          </a:xfrm>
          <a:prstGeom prst="rect">
            <a:avLst/>
          </a:prstGeom>
        </p:spPr>
        <p:txBody>
          <a:bodyPr anchor="t" rtlCol="false" tIns="0" lIns="0" bIns="0" rIns="0">
            <a:spAutoFit/>
          </a:bodyPr>
          <a:lstStyle/>
          <a:p>
            <a:pPr algn="ctr">
              <a:lnSpc>
                <a:spcPts val="4828"/>
              </a:lnSpc>
            </a:pPr>
            <a:r>
              <a:rPr lang="en-US" b="true" sz="2874">
                <a:solidFill>
                  <a:srgbClr val="000000"/>
                </a:solidFill>
                <a:latin typeface="Montserrat Bold"/>
                <a:ea typeface="Montserrat Bold"/>
                <a:cs typeface="Montserrat Bold"/>
                <a:sym typeface="Montserrat Bold"/>
              </a:rPr>
              <a:t>A multimodal interface is a type of human-computer interaction system that allows users to communicate with a device or software through multiple modes or channels of interaction simultaneously or interchangeably. </a:t>
            </a:r>
          </a:p>
          <a:p>
            <a:pPr algn="ctr">
              <a:lnSpc>
                <a:spcPts val="4828"/>
              </a:lnSpc>
            </a:pPr>
          </a:p>
        </p:txBody>
      </p:sp>
      <p:sp>
        <p:nvSpPr>
          <p:cNvPr name="TextBox 9" id="9"/>
          <p:cNvSpPr txBox="true"/>
          <p:nvPr/>
        </p:nvSpPr>
        <p:spPr>
          <a:xfrm rot="0">
            <a:off x="5814834" y="3015080"/>
            <a:ext cx="11619775" cy="881954"/>
          </a:xfrm>
          <a:prstGeom prst="rect">
            <a:avLst/>
          </a:prstGeom>
        </p:spPr>
        <p:txBody>
          <a:bodyPr anchor="t" rtlCol="false" tIns="0" lIns="0" bIns="0" rIns="0">
            <a:spAutoFit/>
          </a:bodyPr>
          <a:lstStyle/>
          <a:p>
            <a:pPr algn="ctr">
              <a:lnSpc>
                <a:spcPts val="7776"/>
              </a:lnSpc>
            </a:pPr>
            <a:r>
              <a:rPr lang="en-US" b="true" sz="6000">
                <a:solidFill>
                  <a:srgbClr val="A82400"/>
                </a:solidFill>
                <a:latin typeface="Montserrat Bold"/>
                <a:ea typeface="Montserrat Bold"/>
                <a:cs typeface="Montserrat Bold"/>
                <a:sym typeface="Montserrat Bold"/>
              </a:rPr>
              <a:t> Multimodal Interface ? </a:t>
            </a:r>
          </a:p>
        </p:txBody>
      </p:sp>
      <p:sp>
        <p:nvSpPr>
          <p:cNvPr name="Freeform 10" id="10"/>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573709" y="782745"/>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163467" y="603956"/>
            <a:ext cx="7162030" cy="572287"/>
          </a:xfrm>
          <a:prstGeom prst="rect">
            <a:avLst/>
          </a:prstGeom>
        </p:spPr>
        <p:txBody>
          <a:bodyPr anchor="t" rtlCol="false" tIns="0" lIns="0" bIns="0" rIns="0">
            <a:spAutoFit/>
          </a:bodyPr>
          <a:lstStyle/>
          <a:p>
            <a:pPr algn="ctr">
              <a:lnSpc>
                <a:spcPts val="4924"/>
              </a:lnSpc>
            </a:pPr>
            <a:r>
              <a:rPr lang="en-US" b="true" sz="3800">
                <a:solidFill>
                  <a:srgbClr val="A82400"/>
                </a:solidFill>
                <a:latin typeface="Montserrat Bold"/>
                <a:ea typeface="Montserrat Bold"/>
                <a:cs typeface="Montserrat Bold"/>
                <a:sym typeface="Montserrat Bold"/>
              </a:rPr>
              <a:t> Multimodal Interface ?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2885" y="664191"/>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6703423" y="1757850"/>
            <a:ext cx="4877400" cy="1491825"/>
          </a:xfrm>
          <a:prstGeom prst="rect">
            <a:avLst/>
          </a:prstGeom>
        </p:spPr>
        <p:txBody>
          <a:bodyPr anchor="t" rtlCol="false" tIns="0" lIns="0" bIns="0" rIns="0">
            <a:spAutoFit/>
          </a:bodyPr>
          <a:lstStyle/>
          <a:p>
            <a:pPr algn="ctr">
              <a:lnSpc>
                <a:spcPts val="6048"/>
              </a:lnSpc>
            </a:pPr>
            <a:r>
              <a:rPr lang="en-US" b="true" sz="3600">
                <a:solidFill>
                  <a:srgbClr val="A82400"/>
                </a:solidFill>
                <a:latin typeface="Open Sans Bold"/>
                <a:ea typeface="Open Sans Bold"/>
                <a:cs typeface="Open Sans Bold"/>
                <a:sym typeface="Open Sans Bold"/>
              </a:rPr>
              <a:t>Interaction Modes</a:t>
            </a:r>
          </a:p>
          <a:p>
            <a:pPr algn="ctr">
              <a:lnSpc>
                <a:spcPts val="8734"/>
              </a:lnSpc>
            </a:pPr>
          </a:p>
        </p:txBody>
      </p:sp>
      <p:sp>
        <p:nvSpPr>
          <p:cNvPr name="Freeform 5" id="5"/>
          <p:cNvSpPr/>
          <p:nvPr/>
        </p:nvSpPr>
        <p:spPr>
          <a:xfrm flipH="false" flipV="false" rot="0">
            <a:off x="6353226" y="2151470"/>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29101" y="2170696"/>
            <a:ext cx="17629797" cy="7182271"/>
          </a:xfrm>
          <a:prstGeom prst="rect">
            <a:avLst/>
          </a:prstGeom>
        </p:spPr>
        <p:txBody>
          <a:bodyPr anchor="t" rtlCol="false" tIns="0" lIns="0" bIns="0" rIns="0">
            <a:spAutoFit/>
          </a:bodyPr>
          <a:lstStyle/>
          <a:p>
            <a:pPr algn="l" marL="937263" indent="-312421" lvl="2">
              <a:lnSpc>
                <a:spcPts val="10250"/>
              </a:lnSpc>
              <a:buFont typeface="Arial"/>
              <a:buChar char="⚬"/>
            </a:pPr>
            <a:r>
              <a:rPr lang="en-US" b="true" sz="4100">
                <a:solidFill>
                  <a:srgbClr val="A82400"/>
                </a:solidFill>
                <a:latin typeface="Open Sans Bold"/>
                <a:ea typeface="Open Sans Bold"/>
                <a:cs typeface="Open Sans Bold"/>
                <a:sym typeface="Open Sans Bold"/>
              </a:rPr>
              <a:t>Visual:</a:t>
            </a:r>
            <a:r>
              <a:rPr lang="en-US" b="true" sz="4100">
                <a:solidFill>
                  <a:srgbClr val="000000"/>
                </a:solidFill>
                <a:latin typeface="Open Sans Bold"/>
                <a:ea typeface="Open Sans Bold"/>
                <a:cs typeface="Open Sans Bold"/>
                <a:sym typeface="Open Sans Bold"/>
              </a:rPr>
              <a:t> Screens, graphical user interfaces, augmented reality.</a:t>
            </a:r>
          </a:p>
          <a:p>
            <a:pPr algn="l" marL="937263" indent="-312421" lvl="2">
              <a:lnSpc>
                <a:spcPts val="10250"/>
              </a:lnSpc>
              <a:buFont typeface="Arial"/>
              <a:buChar char="⚬"/>
            </a:pPr>
            <a:r>
              <a:rPr lang="en-US" b="true" sz="4100">
                <a:solidFill>
                  <a:srgbClr val="A82400"/>
                </a:solidFill>
                <a:latin typeface="Open Sans Bold"/>
                <a:ea typeface="Open Sans Bold"/>
                <a:cs typeface="Open Sans Bold"/>
                <a:sym typeface="Open Sans Bold"/>
              </a:rPr>
              <a:t>Auditory: </a:t>
            </a:r>
            <a:r>
              <a:rPr lang="en-US" b="true" sz="4100">
                <a:solidFill>
                  <a:srgbClr val="000000"/>
                </a:solidFill>
                <a:latin typeface="Open Sans Bold"/>
                <a:ea typeface="Open Sans Bold"/>
                <a:cs typeface="Open Sans Bold"/>
                <a:sym typeface="Open Sans Bold"/>
              </a:rPr>
              <a:t>Voice recognition, sound feedback.</a:t>
            </a:r>
          </a:p>
          <a:p>
            <a:pPr algn="l" marL="937263" indent="-312421" lvl="2">
              <a:lnSpc>
                <a:spcPts val="10250"/>
              </a:lnSpc>
              <a:buFont typeface="Arial"/>
              <a:buChar char="⚬"/>
            </a:pPr>
            <a:r>
              <a:rPr lang="en-US" b="true" sz="4100">
                <a:solidFill>
                  <a:srgbClr val="A82400"/>
                </a:solidFill>
                <a:latin typeface="Open Sans Bold"/>
                <a:ea typeface="Open Sans Bold"/>
                <a:cs typeface="Open Sans Bold"/>
                <a:sym typeface="Open Sans Bold"/>
              </a:rPr>
              <a:t>Haptic:</a:t>
            </a:r>
            <a:r>
              <a:rPr lang="en-US" b="true" sz="4100">
                <a:solidFill>
                  <a:srgbClr val="000000"/>
                </a:solidFill>
                <a:latin typeface="Open Sans Bold"/>
                <a:ea typeface="Open Sans Bold"/>
                <a:cs typeface="Open Sans Bold"/>
                <a:sym typeface="Open Sans Bold"/>
              </a:rPr>
              <a:t> Touchscreens, vibrations.</a:t>
            </a:r>
          </a:p>
          <a:p>
            <a:pPr algn="l" marL="937263" indent="-312421" lvl="2">
              <a:lnSpc>
                <a:spcPts val="10250"/>
              </a:lnSpc>
              <a:buFont typeface="Arial"/>
              <a:buChar char="⚬"/>
            </a:pPr>
            <a:r>
              <a:rPr lang="en-US" b="true" sz="4100">
                <a:solidFill>
                  <a:srgbClr val="A82400"/>
                </a:solidFill>
                <a:latin typeface="Open Sans Bold"/>
                <a:ea typeface="Open Sans Bold"/>
                <a:cs typeface="Open Sans Bold"/>
                <a:sym typeface="Open Sans Bold"/>
              </a:rPr>
              <a:t>Gestural: </a:t>
            </a:r>
            <a:r>
              <a:rPr lang="en-US" b="true" sz="4100">
                <a:solidFill>
                  <a:srgbClr val="000000"/>
                </a:solidFill>
                <a:latin typeface="Open Sans Bold"/>
                <a:ea typeface="Open Sans Bold"/>
                <a:cs typeface="Open Sans Bold"/>
                <a:sym typeface="Open Sans Bold"/>
              </a:rPr>
              <a:t>Motion detection via cameras (e.g., Kinect, Leap Motion).</a:t>
            </a:r>
          </a:p>
          <a:p>
            <a:pPr algn="l" marL="937263" indent="-312421" lvl="2">
              <a:lnSpc>
                <a:spcPts val="10250"/>
              </a:lnSpc>
            </a:pPr>
          </a:p>
        </p:txBody>
      </p:sp>
      <p:sp>
        <p:nvSpPr>
          <p:cNvPr name="Freeform 7" id="7"/>
          <p:cNvSpPr/>
          <p:nvPr/>
        </p:nvSpPr>
        <p:spPr>
          <a:xfrm flipH="false" flipV="false" rot="0">
            <a:off x="11716271" y="2151470"/>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87625" y="394757"/>
            <a:ext cx="9126300" cy="1322100"/>
          </a:xfrm>
          <a:prstGeom prst="rect">
            <a:avLst/>
          </a:prstGeom>
        </p:spPr>
        <p:txBody>
          <a:bodyPr anchor="t" rtlCol="false" tIns="0" lIns="0" bIns="0" rIns="0">
            <a:spAutoFit/>
          </a:bodyPr>
          <a:lstStyle/>
          <a:p>
            <a:pPr algn="l">
              <a:lnSpc>
                <a:spcPts val="5319"/>
              </a:lnSpc>
            </a:pPr>
            <a:r>
              <a:rPr lang="en-US" b="true" sz="3165">
                <a:solidFill>
                  <a:srgbClr val="A82400"/>
                </a:solidFill>
                <a:latin typeface="Montserrat Bold"/>
                <a:ea typeface="Montserrat Bold"/>
                <a:cs typeface="Montserrat Bold"/>
                <a:sym typeface="Montserrat Bold"/>
              </a:rPr>
              <a:t>Foundations of Multimodal Interfaces</a:t>
            </a:r>
          </a:p>
          <a:p>
            <a:pPr algn="l">
              <a:lnSpc>
                <a:spcPts val="53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2885" y="664191"/>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328082"/>
            <a:ext cx="9126365" cy="1262477"/>
          </a:xfrm>
          <a:prstGeom prst="rect">
            <a:avLst/>
          </a:prstGeom>
        </p:spPr>
        <p:txBody>
          <a:bodyPr anchor="t" rtlCol="false" tIns="0" lIns="0" bIns="0" rIns="0">
            <a:spAutoFit/>
          </a:bodyPr>
          <a:lstStyle/>
          <a:p>
            <a:pPr algn="l">
              <a:lnSpc>
                <a:spcPts val="5319"/>
              </a:lnSpc>
            </a:pPr>
            <a:r>
              <a:rPr lang="en-US" b="true" sz="3165">
                <a:solidFill>
                  <a:srgbClr val="A82400"/>
                </a:solidFill>
                <a:latin typeface="Montserrat Bold"/>
                <a:ea typeface="Montserrat Bold"/>
                <a:cs typeface="Montserrat Bold"/>
                <a:sym typeface="Montserrat Bold"/>
              </a:rPr>
              <a:t>Foundations of Multimodal Interfaces</a:t>
            </a:r>
          </a:p>
          <a:p>
            <a:pPr algn="l">
              <a:lnSpc>
                <a:spcPts val="5319"/>
              </a:lnSpc>
            </a:pPr>
          </a:p>
        </p:txBody>
      </p:sp>
      <p:sp>
        <p:nvSpPr>
          <p:cNvPr name="TextBox 5" id="5"/>
          <p:cNvSpPr txBox="true"/>
          <p:nvPr/>
        </p:nvSpPr>
        <p:spPr>
          <a:xfrm rot="0">
            <a:off x="6797920" y="1710225"/>
            <a:ext cx="4692160" cy="879481"/>
          </a:xfrm>
          <a:prstGeom prst="rect">
            <a:avLst/>
          </a:prstGeom>
        </p:spPr>
        <p:txBody>
          <a:bodyPr anchor="t" rtlCol="false" tIns="0" lIns="0" bIns="0" rIns="0">
            <a:spAutoFit/>
          </a:bodyPr>
          <a:lstStyle/>
          <a:p>
            <a:pPr algn="ctr">
              <a:lnSpc>
                <a:spcPts val="6720"/>
              </a:lnSpc>
            </a:pPr>
            <a:r>
              <a:rPr lang="en-US" b="true" sz="4000">
                <a:solidFill>
                  <a:srgbClr val="A82400"/>
                </a:solidFill>
                <a:latin typeface="Open Sans Bold"/>
                <a:ea typeface="Open Sans Bold"/>
                <a:cs typeface="Open Sans Bold"/>
                <a:sym typeface="Open Sans Bold"/>
              </a:rPr>
              <a:t>Technologies Used</a:t>
            </a:r>
          </a:p>
        </p:txBody>
      </p:sp>
      <p:sp>
        <p:nvSpPr>
          <p:cNvPr name="Freeform 6" id="6"/>
          <p:cNvSpPr/>
          <p:nvPr/>
        </p:nvSpPr>
        <p:spPr>
          <a:xfrm flipH="false" flipV="false" rot="0">
            <a:off x="6353226" y="2151470"/>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329101" y="2142030"/>
            <a:ext cx="17629797" cy="4591613"/>
          </a:xfrm>
          <a:prstGeom prst="rect">
            <a:avLst/>
          </a:prstGeom>
        </p:spPr>
        <p:txBody>
          <a:bodyPr anchor="t" rtlCol="false" tIns="0" lIns="0" bIns="0" rIns="0">
            <a:spAutoFit/>
          </a:bodyPr>
          <a:lstStyle/>
          <a:p>
            <a:pPr algn="l" marL="937263" indent="-312421" lvl="2">
              <a:lnSpc>
                <a:spcPts val="10250"/>
              </a:lnSpc>
              <a:buFont typeface="Arial"/>
              <a:buChar char="⚬"/>
            </a:pPr>
            <a:r>
              <a:rPr lang="en-US" b="true" sz="4100">
                <a:solidFill>
                  <a:srgbClr val="A82400"/>
                </a:solidFill>
                <a:latin typeface="Open Sans Bold"/>
                <a:ea typeface="Open Sans Bold"/>
                <a:cs typeface="Open Sans Bold"/>
                <a:sym typeface="Open Sans Bold"/>
              </a:rPr>
              <a:t>Sensors </a:t>
            </a:r>
            <a:r>
              <a:rPr lang="en-US" b="true" sz="4100">
                <a:solidFill>
                  <a:srgbClr val="000000"/>
                </a:solidFill>
                <a:latin typeface="Open Sans Bold"/>
                <a:ea typeface="Open Sans Bold"/>
                <a:cs typeface="Open Sans Bold"/>
                <a:sym typeface="Open Sans Bold"/>
              </a:rPr>
              <a:t>(cameras, microphones, haptic sensors).</a:t>
            </a:r>
          </a:p>
          <a:p>
            <a:pPr algn="l" marL="937263" indent="-312421" lvl="2">
              <a:lnSpc>
                <a:spcPts val="10250"/>
              </a:lnSpc>
              <a:buFont typeface="Arial"/>
              <a:buChar char="⚬"/>
            </a:pPr>
            <a:r>
              <a:rPr lang="en-US" b="true" sz="4100">
                <a:solidFill>
                  <a:srgbClr val="A82400"/>
                </a:solidFill>
                <a:latin typeface="Open Sans Bold"/>
                <a:ea typeface="Open Sans Bold"/>
                <a:cs typeface="Open Sans Bold"/>
                <a:sym typeface="Open Sans Bold"/>
              </a:rPr>
              <a:t>AI algorithms </a:t>
            </a:r>
            <a:r>
              <a:rPr lang="en-US" b="true" sz="4100">
                <a:solidFill>
                  <a:srgbClr val="000000"/>
                </a:solidFill>
                <a:latin typeface="Open Sans Bold"/>
                <a:ea typeface="Open Sans Bold"/>
                <a:cs typeface="Open Sans Bold"/>
                <a:sym typeface="Open Sans Bold"/>
              </a:rPr>
              <a:t>to process and interpret multimodal data.</a:t>
            </a:r>
          </a:p>
          <a:p>
            <a:pPr algn="l" marL="937263" indent="-312421" lvl="2">
              <a:lnSpc>
                <a:spcPts val="10250"/>
              </a:lnSpc>
            </a:pPr>
          </a:p>
        </p:txBody>
      </p:sp>
      <p:sp>
        <p:nvSpPr>
          <p:cNvPr name="Freeform 8" id="8"/>
          <p:cNvSpPr/>
          <p:nvPr/>
        </p:nvSpPr>
        <p:spPr>
          <a:xfrm flipH="false" flipV="false" rot="0">
            <a:off x="11716271" y="2151470"/>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6646400" y="5523533"/>
            <a:ext cx="4776697" cy="1584337"/>
          </a:xfrm>
          <a:prstGeom prst="rect">
            <a:avLst/>
          </a:prstGeom>
        </p:spPr>
        <p:txBody>
          <a:bodyPr anchor="t" rtlCol="false" tIns="0" lIns="0" bIns="0" rIns="0">
            <a:spAutoFit/>
          </a:bodyPr>
          <a:lstStyle/>
          <a:p>
            <a:pPr algn="ctr">
              <a:lnSpc>
                <a:spcPts val="6720"/>
              </a:lnSpc>
            </a:pPr>
            <a:r>
              <a:rPr lang="en-US" b="true" sz="4000">
                <a:solidFill>
                  <a:srgbClr val="A82400"/>
                </a:solidFill>
                <a:latin typeface="Open Sans Bold"/>
                <a:ea typeface="Open Sans Bold"/>
                <a:cs typeface="Open Sans Bold"/>
                <a:sym typeface="Open Sans Bold"/>
              </a:rPr>
              <a:t>Multimodal Design</a:t>
            </a:r>
          </a:p>
          <a:p>
            <a:pPr algn="ctr">
              <a:lnSpc>
                <a:spcPts val="6720"/>
              </a:lnSpc>
            </a:pPr>
          </a:p>
        </p:txBody>
      </p:sp>
      <p:sp>
        <p:nvSpPr>
          <p:cNvPr name="Freeform 10" id="10"/>
          <p:cNvSpPr/>
          <p:nvPr/>
        </p:nvSpPr>
        <p:spPr>
          <a:xfrm flipH="false" flipV="false" rot="0">
            <a:off x="6245871" y="5994031"/>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1609428" y="6101386"/>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329101" y="6250620"/>
            <a:ext cx="21511141" cy="2912159"/>
          </a:xfrm>
          <a:prstGeom prst="rect">
            <a:avLst/>
          </a:prstGeom>
        </p:spPr>
        <p:txBody>
          <a:bodyPr anchor="t" rtlCol="false" tIns="0" lIns="0" bIns="0" rIns="0">
            <a:spAutoFit/>
          </a:bodyPr>
          <a:lstStyle/>
          <a:p>
            <a:pPr algn="l" marL="777244" indent="-259081" lvl="2">
              <a:lnSpc>
                <a:spcPts val="8500"/>
              </a:lnSpc>
              <a:buFont typeface="Arial"/>
              <a:buChar char="⚬"/>
            </a:pPr>
            <a:r>
              <a:rPr lang="en-US" b="true" sz="3400">
                <a:solidFill>
                  <a:srgbClr val="A82400"/>
                </a:solidFill>
                <a:latin typeface="Open Sans Bold"/>
                <a:ea typeface="Open Sans Bold"/>
                <a:cs typeface="Open Sans Bold"/>
                <a:sym typeface="Open Sans Bold"/>
              </a:rPr>
              <a:t>Combining data </a:t>
            </a:r>
            <a:r>
              <a:rPr lang="en-US" b="true" sz="3400">
                <a:solidFill>
                  <a:srgbClr val="000000"/>
                </a:solidFill>
                <a:latin typeface="Open Sans Bold"/>
                <a:ea typeface="Open Sans Bold"/>
                <a:cs typeface="Open Sans Bold"/>
                <a:sym typeface="Open Sans Bold"/>
              </a:rPr>
              <a:t>from different channels to create a seamless user experience.</a:t>
            </a:r>
          </a:p>
          <a:p>
            <a:pPr algn="l" marL="777244" indent="-259081" lvl="2">
              <a:lnSpc>
                <a:spcPts val="85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84" y="4009315"/>
            <a:ext cx="17596068" cy="3767104"/>
          </a:xfrm>
          <a:custGeom>
            <a:avLst/>
            <a:gdLst/>
            <a:ahLst/>
            <a:cxnLst/>
            <a:rect r="r" b="b" t="t" l="l"/>
            <a:pathLst>
              <a:path h="3767104" w="17596068">
                <a:moveTo>
                  <a:pt x="0" y="0"/>
                </a:moveTo>
                <a:lnTo>
                  <a:pt x="17596068" y="0"/>
                </a:lnTo>
                <a:lnTo>
                  <a:pt x="17596068" y="3767104"/>
                </a:lnTo>
                <a:lnTo>
                  <a:pt x="0" y="3767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328082"/>
            <a:ext cx="12416274" cy="1262477"/>
          </a:xfrm>
          <a:prstGeom prst="rect">
            <a:avLst/>
          </a:prstGeom>
        </p:spPr>
        <p:txBody>
          <a:bodyPr anchor="t" rtlCol="false" tIns="0" lIns="0" bIns="0" rIns="0">
            <a:spAutoFit/>
          </a:bodyPr>
          <a:lstStyle/>
          <a:p>
            <a:pPr algn="l">
              <a:lnSpc>
                <a:spcPts val="5319"/>
              </a:lnSpc>
            </a:pPr>
            <a:r>
              <a:rPr lang="en-US" b="true" sz="3165">
                <a:solidFill>
                  <a:srgbClr val="A82400"/>
                </a:solidFill>
                <a:latin typeface="Montserrat Bold"/>
                <a:ea typeface="Montserrat Bold"/>
                <a:cs typeface="Montserrat Bold"/>
                <a:sym typeface="Montserrat Bold"/>
              </a:rPr>
              <a:t>Advantages of Multimodal Interfaces</a:t>
            </a:r>
          </a:p>
          <a:p>
            <a:pPr algn="l">
              <a:lnSpc>
                <a:spcPts val="5319"/>
              </a:lnSpc>
            </a:pPr>
          </a:p>
        </p:txBody>
      </p:sp>
      <p:sp>
        <p:nvSpPr>
          <p:cNvPr name="TextBox 4" id="4"/>
          <p:cNvSpPr txBox="true"/>
          <p:nvPr/>
        </p:nvSpPr>
        <p:spPr>
          <a:xfrm rot="0">
            <a:off x="6267703" y="2772393"/>
            <a:ext cx="6289860" cy="479423"/>
          </a:xfrm>
          <a:prstGeom prst="rect">
            <a:avLst/>
          </a:prstGeom>
        </p:spPr>
        <p:txBody>
          <a:bodyPr anchor="t" rtlCol="false" tIns="0" lIns="0" bIns="0" rIns="0">
            <a:spAutoFit/>
          </a:bodyPr>
          <a:lstStyle/>
          <a:p>
            <a:pPr algn="ctr">
              <a:lnSpc>
                <a:spcPts val="4317"/>
              </a:lnSpc>
            </a:pPr>
            <a:r>
              <a:rPr lang="en-US" b="true" sz="3331">
                <a:solidFill>
                  <a:srgbClr val="000000"/>
                </a:solidFill>
                <a:latin typeface="Montserrat Bold"/>
                <a:ea typeface="Montserrat Bold"/>
                <a:cs typeface="Montserrat Bold"/>
                <a:sym typeface="Montserrat Bold"/>
              </a:rPr>
              <a:t>Increased Accessibility</a:t>
            </a:r>
          </a:p>
        </p:txBody>
      </p:sp>
      <p:sp>
        <p:nvSpPr>
          <p:cNvPr name="TextBox 5" id="5"/>
          <p:cNvSpPr txBox="true"/>
          <p:nvPr/>
        </p:nvSpPr>
        <p:spPr>
          <a:xfrm rot="0">
            <a:off x="0" y="2772393"/>
            <a:ext cx="7044573" cy="845910"/>
          </a:xfrm>
          <a:prstGeom prst="rect">
            <a:avLst/>
          </a:prstGeom>
        </p:spPr>
        <p:txBody>
          <a:bodyPr anchor="t" rtlCol="false" tIns="0" lIns="0" bIns="0" rIns="0">
            <a:spAutoFit/>
          </a:bodyPr>
          <a:lstStyle/>
          <a:p>
            <a:pPr algn="ctr">
              <a:lnSpc>
                <a:spcPts val="3888"/>
              </a:lnSpc>
            </a:pPr>
            <a:r>
              <a:rPr lang="en-US" b="true" sz="3000">
                <a:solidFill>
                  <a:srgbClr val="000000"/>
                </a:solidFill>
                <a:latin typeface="Montserrat Bold"/>
                <a:ea typeface="Montserrat Bold"/>
                <a:cs typeface="Montserrat Bold"/>
                <a:sym typeface="Montserrat Bold"/>
              </a:rPr>
              <a:t>Improved User Experience (UX)</a:t>
            </a:r>
          </a:p>
          <a:p>
            <a:pPr algn="ctr">
              <a:lnSpc>
                <a:spcPts val="3888"/>
              </a:lnSpc>
            </a:pPr>
          </a:p>
        </p:txBody>
      </p:sp>
      <p:sp>
        <p:nvSpPr>
          <p:cNvPr name="TextBox 6" id="6"/>
          <p:cNvSpPr txBox="true"/>
          <p:nvPr/>
        </p:nvSpPr>
        <p:spPr>
          <a:xfrm rot="0">
            <a:off x="11899037" y="2762868"/>
            <a:ext cx="6388963" cy="1353771"/>
          </a:xfrm>
          <a:prstGeom prst="rect">
            <a:avLst/>
          </a:prstGeom>
        </p:spPr>
        <p:txBody>
          <a:bodyPr anchor="t" rtlCol="false" tIns="0" lIns="0" bIns="0" rIns="0">
            <a:spAutoFit/>
          </a:bodyPr>
          <a:lstStyle/>
          <a:p>
            <a:pPr algn="ctr">
              <a:lnSpc>
                <a:spcPts val="4147"/>
              </a:lnSpc>
            </a:pPr>
            <a:r>
              <a:rPr lang="en-US" b="true" sz="3200">
                <a:solidFill>
                  <a:srgbClr val="000000"/>
                </a:solidFill>
                <a:latin typeface="Montserrat Bold"/>
                <a:ea typeface="Montserrat Bold"/>
                <a:cs typeface="Montserrat Bold"/>
                <a:sym typeface="Montserrat Bold"/>
              </a:rPr>
              <a:t>Versatility and Robustness</a:t>
            </a:r>
          </a:p>
          <a:p>
            <a:pPr algn="ctr">
              <a:lnSpc>
                <a:spcPts val="4147"/>
              </a:lnSpc>
            </a:pPr>
          </a:p>
          <a:p>
            <a:pPr algn="ctr">
              <a:lnSpc>
                <a:spcPts val="4147"/>
              </a:lnSpc>
            </a:pPr>
          </a:p>
        </p:txBody>
      </p:sp>
      <p:sp>
        <p:nvSpPr>
          <p:cNvPr name="TextBox 7" id="7"/>
          <p:cNvSpPr txBox="true"/>
          <p:nvPr/>
        </p:nvSpPr>
        <p:spPr>
          <a:xfrm rot="0">
            <a:off x="672885" y="5038725"/>
            <a:ext cx="5903791" cy="2647262"/>
          </a:xfrm>
          <a:prstGeom prst="rect">
            <a:avLst/>
          </a:prstGeom>
        </p:spPr>
        <p:txBody>
          <a:bodyPr anchor="t" rtlCol="false" tIns="0" lIns="0" bIns="0" rIns="0">
            <a:spAutoFit/>
          </a:bodyPr>
          <a:lstStyle/>
          <a:p>
            <a:pPr algn="ctr">
              <a:lnSpc>
                <a:spcPts val="2996"/>
              </a:lnSpc>
            </a:pPr>
            <a:r>
              <a:rPr lang="en-US" sz="1782">
                <a:solidFill>
                  <a:srgbClr val="000000"/>
                </a:solidFill>
                <a:latin typeface="Montserrat"/>
                <a:ea typeface="Montserrat"/>
                <a:cs typeface="Montserrat"/>
                <a:sym typeface="Montserrat"/>
              </a:rPr>
              <a:t>Multimodal interfaces mimic human communication by allowing users to interact with systems in ways they find natural, such as speaking, gesturing, or touching. For example, using voice commands to control a smart device while simultaneously gesturing enhances usability.</a:t>
            </a:r>
          </a:p>
          <a:p>
            <a:pPr algn="ctr">
              <a:lnSpc>
                <a:spcPts val="3332"/>
              </a:lnSpc>
            </a:pPr>
          </a:p>
          <a:p>
            <a:pPr algn="ctr">
              <a:lnSpc>
                <a:spcPts val="3332"/>
              </a:lnSpc>
            </a:pPr>
          </a:p>
        </p:txBody>
      </p:sp>
      <p:sp>
        <p:nvSpPr>
          <p:cNvPr name="TextBox 8" id="8"/>
          <p:cNvSpPr txBox="true"/>
          <p:nvPr/>
        </p:nvSpPr>
        <p:spPr>
          <a:xfrm rot="0">
            <a:off x="6648837" y="5084712"/>
            <a:ext cx="5034562" cy="2423485"/>
          </a:xfrm>
          <a:prstGeom prst="rect">
            <a:avLst/>
          </a:prstGeom>
        </p:spPr>
        <p:txBody>
          <a:bodyPr anchor="t" rtlCol="false" tIns="0" lIns="0" bIns="0" rIns="0">
            <a:spAutoFit/>
          </a:bodyPr>
          <a:lstStyle/>
          <a:p>
            <a:pPr algn="ctr">
              <a:lnSpc>
                <a:spcPts val="2856"/>
              </a:lnSpc>
            </a:pPr>
            <a:r>
              <a:rPr lang="en-US" sz="1700">
                <a:solidFill>
                  <a:srgbClr val="000000"/>
                </a:solidFill>
                <a:latin typeface="Montserrat"/>
                <a:ea typeface="Montserrat"/>
                <a:cs typeface="Montserrat"/>
                <a:sym typeface="Montserrat"/>
              </a:rPr>
              <a:t>Multimodal interfaces cater to users with disabilities. For instance, visually impaired users can rely on voice or tactile feedback, while hearing-impaired users benefit from visual and gestural inputs. This inclusivity ensures broader access to technology.</a:t>
            </a:r>
          </a:p>
          <a:p>
            <a:pPr algn="ctr">
              <a:lnSpc>
                <a:spcPts val="2856"/>
              </a:lnSpc>
            </a:pPr>
          </a:p>
          <a:p>
            <a:pPr algn="ctr">
              <a:lnSpc>
                <a:spcPts val="2856"/>
              </a:lnSpc>
            </a:pPr>
          </a:p>
        </p:txBody>
      </p:sp>
      <p:sp>
        <p:nvSpPr>
          <p:cNvPr name="TextBox 9" id="9"/>
          <p:cNvSpPr txBox="true"/>
          <p:nvPr/>
        </p:nvSpPr>
        <p:spPr>
          <a:xfrm rot="0">
            <a:off x="11899037" y="5101754"/>
            <a:ext cx="5782037" cy="1603064"/>
          </a:xfrm>
          <a:prstGeom prst="rect">
            <a:avLst/>
          </a:prstGeom>
        </p:spPr>
        <p:txBody>
          <a:bodyPr anchor="t" rtlCol="false" tIns="0" lIns="0" bIns="0" rIns="0">
            <a:spAutoFit/>
          </a:bodyPr>
          <a:lstStyle/>
          <a:p>
            <a:pPr algn="ctr">
              <a:lnSpc>
                <a:spcPts val="2944"/>
              </a:lnSpc>
            </a:pPr>
            <a:r>
              <a:rPr lang="en-US" sz="1753">
                <a:solidFill>
                  <a:srgbClr val="000000"/>
                </a:solidFill>
                <a:latin typeface="Montserrat"/>
                <a:ea typeface="Montserrat"/>
                <a:cs typeface="Montserrat"/>
                <a:sym typeface="Montserrat"/>
              </a:rPr>
              <a:t>Multimodal systems are flexible and can combine multiple modes for more efficient interaction. For instance, a user might speak a command and then refine it using a touch interface.</a:t>
            </a:r>
          </a:p>
          <a:p>
            <a:pPr algn="ctr">
              <a:lnSpc>
                <a:spcPts val="2944"/>
              </a:lnSpc>
            </a:pPr>
          </a:p>
        </p:txBody>
      </p:sp>
      <p:sp>
        <p:nvSpPr>
          <p:cNvPr name="Freeform 10" id="10"/>
          <p:cNvSpPr/>
          <p:nvPr/>
        </p:nvSpPr>
        <p:spPr>
          <a:xfrm flipH="false" flipV="false" rot="0">
            <a:off x="3187182" y="3582920"/>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3187182" y="3582755"/>
            <a:ext cx="1193111" cy="885268"/>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01</a:t>
            </a:r>
          </a:p>
        </p:txBody>
      </p:sp>
      <p:sp>
        <p:nvSpPr>
          <p:cNvPr name="Freeform 12" id="12"/>
          <p:cNvSpPr/>
          <p:nvPr/>
        </p:nvSpPr>
        <p:spPr>
          <a:xfrm flipH="false" flipV="false" rot="0">
            <a:off x="8547445" y="3582920"/>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8547445" y="3582755"/>
            <a:ext cx="1193111" cy="885268"/>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02</a:t>
            </a:r>
          </a:p>
        </p:txBody>
      </p:sp>
      <p:sp>
        <p:nvSpPr>
          <p:cNvPr name="Freeform 14" id="14"/>
          <p:cNvSpPr/>
          <p:nvPr/>
        </p:nvSpPr>
        <p:spPr>
          <a:xfrm flipH="false" flipV="false" rot="0">
            <a:off x="14057519" y="3582920"/>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4057519" y="3582755"/>
            <a:ext cx="1193111" cy="885268"/>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03</a:t>
            </a:r>
          </a:p>
        </p:txBody>
      </p:sp>
      <p:sp>
        <p:nvSpPr>
          <p:cNvPr name="Freeform 16" id="16"/>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672885" y="664191"/>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84" y="4009315"/>
            <a:ext cx="17596068" cy="4665205"/>
          </a:xfrm>
          <a:custGeom>
            <a:avLst/>
            <a:gdLst/>
            <a:ahLst/>
            <a:cxnLst/>
            <a:rect r="r" b="b" t="t" l="l"/>
            <a:pathLst>
              <a:path h="4665205" w="17596068">
                <a:moveTo>
                  <a:pt x="0" y="0"/>
                </a:moveTo>
                <a:lnTo>
                  <a:pt x="17596068" y="0"/>
                </a:lnTo>
                <a:lnTo>
                  <a:pt x="17596068" y="4665205"/>
                </a:lnTo>
                <a:lnTo>
                  <a:pt x="0" y="4665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328082"/>
            <a:ext cx="12416274" cy="1824393"/>
          </a:xfrm>
          <a:prstGeom prst="rect">
            <a:avLst/>
          </a:prstGeom>
        </p:spPr>
        <p:txBody>
          <a:bodyPr anchor="t" rtlCol="false" tIns="0" lIns="0" bIns="0" rIns="0">
            <a:spAutoFit/>
          </a:bodyPr>
          <a:lstStyle/>
          <a:p>
            <a:pPr algn="l">
              <a:lnSpc>
                <a:spcPts val="5319"/>
              </a:lnSpc>
            </a:pPr>
            <a:r>
              <a:rPr lang="en-US" b="true" sz="3165">
                <a:solidFill>
                  <a:srgbClr val="A82400"/>
                </a:solidFill>
                <a:latin typeface="Montserrat Bold"/>
                <a:ea typeface="Montserrat Bold"/>
                <a:cs typeface="Montserrat Bold"/>
                <a:sym typeface="Montserrat Bold"/>
              </a:rPr>
              <a:t>Challenges and Limitations of Multimodal Interfaces </a:t>
            </a:r>
          </a:p>
          <a:p>
            <a:pPr algn="l">
              <a:lnSpc>
                <a:spcPts val="5319"/>
              </a:lnSpc>
            </a:pPr>
            <a:r>
              <a:rPr lang="en-US" b="true" sz="3165">
                <a:solidFill>
                  <a:srgbClr val="000000"/>
                </a:solidFill>
                <a:latin typeface="Montserrat Bold"/>
                <a:ea typeface="Montserrat Bold"/>
                <a:cs typeface="Montserrat Bold"/>
                <a:sym typeface="Montserrat Bold"/>
              </a:rPr>
              <a:t>(Technical Complexity)</a:t>
            </a:r>
          </a:p>
          <a:p>
            <a:pPr algn="l">
              <a:lnSpc>
                <a:spcPts val="5319"/>
              </a:lnSpc>
            </a:pPr>
          </a:p>
        </p:txBody>
      </p:sp>
      <p:sp>
        <p:nvSpPr>
          <p:cNvPr name="TextBox 4" id="4"/>
          <p:cNvSpPr txBox="true"/>
          <p:nvPr/>
        </p:nvSpPr>
        <p:spPr>
          <a:xfrm rot="0">
            <a:off x="11258107" y="2737684"/>
            <a:ext cx="6289860" cy="405173"/>
          </a:xfrm>
          <a:prstGeom prst="rect">
            <a:avLst/>
          </a:prstGeom>
        </p:spPr>
        <p:txBody>
          <a:bodyPr anchor="t" rtlCol="false" tIns="0" lIns="0" bIns="0" rIns="0">
            <a:spAutoFit/>
          </a:bodyPr>
          <a:lstStyle/>
          <a:p>
            <a:pPr algn="ctr">
              <a:lnSpc>
                <a:spcPts val="3669"/>
              </a:lnSpc>
            </a:pPr>
            <a:r>
              <a:rPr lang="en-US" b="true" sz="2831">
                <a:solidFill>
                  <a:srgbClr val="000000"/>
                </a:solidFill>
                <a:latin typeface="Montserrat Bold"/>
                <a:ea typeface="Montserrat Bold"/>
                <a:cs typeface="Montserrat Bold"/>
                <a:sym typeface="Montserrat Bold"/>
              </a:rPr>
              <a:t>Real-time Data Processing</a:t>
            </a:r>
          </a:p>
        </p:txBody>
      </p:sp>
      <p:sp>
        <p:nvSpPr>
          <p:cNvPr name="TextBox 5" id="5"/>
          <p:cNvSpPr txBox="true"/>
          <p:nvPr/>
        </p:nvSpPr>
        <p:spPr>
          <a:xfrm rot="0">
            <a:off x="1510225" y="2517316"/>
            <a:ext cx="6269196" cy="845910"/>
          </a:xfrm>
          <a:prstGeom prst="rect">
            <a:avLst/>
          </a:prstGeom>
        </p:spPr>
        <p:txBody>
          <a:bodyPr anchor="t" rtlCol="false" tIns="0" lIns="0" bIns="0" rIns="0">
            <a:spAutoFit/>
          </a:bodyPr>
          <a:lstStyle/>
          <a:p>
            <a:pPr algn="ctr">
              <a:lnSpc>
                <a:spcPts val="3888"/>
              </a:lnSpc>
            </a:pPr>
            <a:r>
              <a:rPr lang="en-US" b="true" sz="3000">
                <a:solidFill>
                  <a:srgbClr val="000000"/>
                </a:solidFill>
                <a:latin typeface="Montserrat Bold"/>
                <a:ea typeface="Montserrat Bold"/>
                <a:cs typeface="Montserrat Bold"/>
                <a:sym typeface="Montserrat Bold"/>
              </a:rPr>
              <a:t>Integration and </a:t>
            </a:r>
          </a:p>
          <a:p>
            <a:pPr algn="ctr">
              <a:lnSpc>
                <a:spcPts val="3888"/>
              </a:lnSpc>
            </a:pPr>
            <a:r>
              <a:rPr lang="en-US" b="true" sz="3000">
                <a:solidFill>
                  <a:srgbClr val="000000"/>
                </a:solidFill>
                <a:latin typeface="Montserrat Bold"/>
                <a:ea typeface="Montserrat Bold"/>
                <a:cs typeface="Montserrat Bold"/>
                <a:sym typeface="Montserrat Bold"/>
              </a:rPr>
              <a:t> Synchronization</a:t>
            </a:r>
          </a:p>
        </p:txBody>
      </p:sp>
      <p:sp>
        <p:nvSpPr>
          <p:cNvPr name="TextBox 6" id="6"/>
          <p:cNvSpPr txBox="true"/>
          <p:nvPr/>
        </p:nvSpPr>
        <p:spPr>
          <a:xfrm rot="0">
            <a:off x="672885" y="4653835"/>
            <a:ext cx="8989643" cy="3305280"/>
          </a:xfrm>
          <a:prstGeom prst="rect">
            <a:avLst/>
          </a:prstGeom>
        </p:spPr>
        <p:txBody>
          <a:bodyPr anchor="t" rtlCol="false" tIns="0" lIns="0" bIns="0" rIns="0">
            <a:spAutoFit/>
          </a:bodyPr>
          <a:lstStyle/>
          <a:p>
            <a:pPr algn="ctr">
              <a:lnSpc>
                <a:spcPts val="4408"/>
              </a:lnSpc>
            </a:pPr>
            <a:r>
              <a:rPr lang="en-US" sz="2624">
                <a:solidFill>
                  <a:srgbClr val="000000"/>
                </a:solidFill>
                <a:latin typeface="Montserrat"/>
                <a:ea typeface="Montserrat"/>
                <a:cs typeface="Montserrat"/>
                <a:sym typeface="Montserrat"/>
              </a:rPr>
              <a:t>Multimodal systems require seamless integration of various input and output modes (e.g., voice, gestures, touch). Ensuring that these modes work together without lag or miscommunication is technically challenging. For example, combining voice commands with gesture recognition demands precise synchronization to avoid user frustration.</a:t>
            </a:r>
          </a:p>
        </p:txBody>
      </p:sp>
      <p:sp>
        <p:nvSpPr>
          <p:cNvPr name="TextBox 7" id="7"/>
          <p:cNvSpPr txBox="true"/>
          <p:nvPr/>
        </p:nvSpPr>
        <p:spPr>
          <a:xfrm rot="0">
            <a:off x="9769884" y="4663360"/>
            <a:ext cx="7773417" cy="3753588"/>
          </a:xfrm>
          <a:prstGeom prst="rect">
            <a:avLst/>
          </a:prstGeom>
        </p:spPr>
        <p:txBody>
          <a:bodyPr anchor="t" rtlCol="false" tIns="0" lIns="0" bIns="0" rIns="0">
            <a:spAutoFit/>
          </a:bodyPr>
          <a:lstStyle/>
          <a:p>
            <a:pPr algn="ctr">
              <a:lnSpc>
                <a:spcPts val="4368"/>
              </a:lnSpc>
            </a:pPr>
            <a:r>
              <a:rPr lang="en-US" sz="2600">
                <a:solidFill>
                  <a:srgbClr val="000000"/>
                </a:solidFill>
                <a:latin typeface="Montserrat"/>
                <a:ea typeface="Montserrat"/>
                <a:cs typeface="Montserrat"/>
                <a:sym typeface="Montserrat"/>
              </a:rPr>
              <a:t>Processing multimodal inputs in real-time is computationally intensive. Systems must analyze and respond to voice, gestures, and other inputs simultaneously without delay. This requires advanced hardware and efficient algorithms, which can strain system performance and increase costs.</a:t>
            </a:r>
          </a:p>
          <a:p>
            <a:pPr algn="ctr">
              <a:lnSpc>
                <a:spcPts val="4368"/>
              </a:lnSpc>
            </a:pPr>
          </a:p>
        </p:txBody>
      </p:sp>
      <p:sp>
        <p:nvSpPr>
          <p:cNvPr name="Freeform 8" id="8"/>
          <p:cNvSpPr/>
          <p:nvPr/>
        </p:nvSpPr>
        <p:spPr>
          <a:xfrm flipH="false" flipV="false" rot="0">
            <a:off x="3725563" y="3495222"/>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725563" y="3495110"/>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01</a:t>
            </a:r>
          </a:p>
        </p:txBody>
      </p:sp>
      <p:sp>
        <p:nvSpPr>
          <p:cNvPr name="Freeform 10" id="10"/>
          <p:cNvSpPr/>
          <p:nvPr/>
        </p:nvSpPr>
        <p:spPr>
          <a:xfrm flipH="false" flipV="false" rot="0">
            <a:off x="13806481" y="3495222"/>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806481" y="3495057"/>
            <a:ext cx="1193111" cy="885268"/>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02</a:t>
            </a:r>
          </a:p>
        </p:txBody>
      </p:sp>
      <p:sp>
        <p:nvSpPr>
          <p:cNvPr name="Freeform 12" id="1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672885" y="664191"/>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84" y="4009315"/>
            <a:ext cx="17706512" cy="4665205"/>
          </a:xfrm>
          <a:custGeom>
            <a:avLst/>
            <a:gdLst/>
            <a:ahLst/>
            <a:cxnLst/>
            <a:rect r="r" b="b" t="t" l="l"/>
            <a:pathLst>
              <a:path h="4665205" w="17706512">
                <a:moveTo>
                  <a:pt x="0" y="0"/>
                </a:moveTo>
                <a:lnTo>
                  <a:pt x="17706512" y="0"/>
                </a:lnTo>
                <a:lnTo>
                  <a:pt x="17706512" y="4665205"/>
                </a:lnTo>
                <a:lnTo>
                  <a:pt x="0" y="4665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328082"/>
            <a:ext cx="12416274" cy="1824393"/>
          </a:xfrm>
          <a:prstGeom prst="rect">
            <a:avLst/>
          </a:prstGeom>
        </p:spPr>
        <p:txBody>
          <a:bodyPr anchor="t" rtlCol="false" tIns="0" lIns="0" bIns="0" rIns="0">
            <a:spAutoFit/>
          </a:bodyPr>
          <a:lstStyle/>
          <a:p>
            <a:pPr algn="l">
              <a:lnSpc>
                <a:spcPts val="5319"/>
              </a:lnSpc>
            </a:pPr>
            <a:r>
              <a:rPr lang="en-US" b="true" sz="3165">
                <a:solidFill>
                  <a:srgbClr val="A82400"/>
                </a:solidFill>
                <a:latin typeface="Montserrat Bold"/>
                <a:ea typeface="Montserrat Bold"/>
                <a:cs typeface="Montserrat Bold"/>
                <a:sym typeface="Montserrat Bold"/>
              </a:rPr>
              <a:t>Challenges and Limitations of Multimodal Interfaces </a:t>
            </a:r>
          </a:p>
          <a:p>
            <a:pPr algn="l">
              <a:lnSpc>
                <a:spcPts val="5319"/>
              </a:lnSpc>
            </a:pPr>
            <a:r>
              <a:rPr lang="en-US" b="true" sz="3165">
                <a:solidFill>
                  <a:srgbClr val="000000"/>
                </a:solidFill>
                <a:latin typeface="Montserrat Bold"/>
                <a:ea typeface="Montserrat Bold"/>
                <a:cs typeface="Montserrat Bold"/>
                <a:sym typeface="Montserrat Bold"/>
              </a:rPr>
              <a:t>(Development Costs)</a:t>
            </a:r>
          </a:p>
          <a:p>
            <a:pPr algn="l">
              <a:lnSpc>
                <a:spcPts val="5319"/>
              </a:lnSpc>
            </a:pPr>
          </a:p>
        </p:txBody>
      </p:sp>
      <p:sp>
        <p:nvSpPr>
          <p:cNvPr name="TextBox 4" id="4"/>
          <p:cNvSpPr txBox="true"/>
          <p:nvPr/>
        </p:nvSpPr>
        <p:spPr>
          <a:xfrm rot="0">
            <a:off x="10358771" y="2762324"/>
            <a:ext cx="7615197" cy="520551"/>
          </a:xfrm>
          <a:prstGeom prst="rect">
            <a:avLst/>
          </a:prstGeom>
        </p:spPr>
        <p:txBody>
          <a:bodyPr anchor="t" rtlCol="false" tIns="0" lIns="0" bIns="0" rIns="0">
            <a:spAutoFit/>
          </a:bodyPr>
          <a:lstStyle/>
          <a:p>
            <a:pPr algn="ctr">
              <a:lnSpc>
                <a:spcPts val="4576"/>
              </a:lnSpc>
            </a:pPr>
            <a:r>
              <a:rPr lang="en-US" b="true" sz="3531">
                <a:solidFill>
                  <a:srgbClr val="000000"/>
                </a:solidFill>
                <a:latin typeface="Montserrat Bold"/>
                <a:ea typeface="Montserrat Bold"/>
                <a:cs typeface="Montserrat Bold"/>
                <a:sym typeface="Montserrat Bold"/>
              </a:rPr>
              <a:t>Powerful Learning Algorithms</a:t>
            </a:r>
          </a:p>
        </p:txBody>
      </p:sp>
      <p:sp>
        <p:nvSpPr>
          <p:cNvPr name="TextBox 5" id="5"/>
          <p:cNvSpPr txBox="true"/>
          <p:nvPr/>
        </p:nvSpPr>
        <p:spPr>
          <a:xfrm rot="0">
            <a:off x="1541781" y="2753285"/>
            <a:ext cx="6269196" cy="529590"/>
          </a:xfrm>
          <a:prstGeom prst="rect">
            <a:avLst/>
          </a:prstGeom>
        </p:spPr>
        <p:txBody>
          <a:bodyPr anchor="t" rtlCol="false" tIns="0" lIns="0" bIns="0" rIns="0">
            <a:spAutoFit/>
          </a:bodyPr>
          <a:lstStyle/>
          <a:p>
            <a:pPr algn="ctr">
              <a:lnSpc>
                <a:spcPts val="4534"/>
              </a:lnSpc>
            </a:pPr>
            <a:r>
              <a:rPr lang="en-US" b="true" sz="3499">
                <a:solidFill>
                  <a:srgbClr val="000000"/>
                </a:solidFill>
                <a:latin typeface="Montserrat Bold"/>
                <a:ea typeface="Montserrat Bold"/>
                <a:cs typeface="Montserrat Bold"/>
                <a:sym typeface="Montserrat Bold"/>
              </a:rPr>
              <a:t>Advanced Sensors</a:t>
            </a:r>
          </a:p>
        </p:txBody>
      </p:sp>
      <p:sp>
        <p:nvSpPr>
          <p:cNvPr name="TextBox 6" id="6"/>
          <p:cNvSpPr txBox="true"/>
          <p:nvPr/>
        </p:nvSpPr>
        <p:spPr>
          <a:xfrm rot="0">
            <a:off x="672885" y="4901763"/>
            <a:ext cx="8989643" cy="2848067"/>
          </a:xfrm>
          <a:prstGeom prst="rect">
            <a:avLst/>
          </a:prstGeom>
        </p:spPr>
        <p:txBody>
          <a:bodyPr anchor="t" rtlCol="false" tIns="0" lIns="0" bIns="0" rIns="0">
            <a:spAutoFit/>
          </a:bodyPr>
          <a:lstStyle/>
          <a:p>
            <a:pPr algn="ctr">
              <a:lnSpc>
                <a:spcPts val="4408"/>
              </a:lnSpc>
            </a:pPr>
            <a:r>
              <a:rPr lang="en-US" sz="2624">
                <a:solidFill>
                  <a:srgbClr val="000000"/>
                </a:solidFill>
                <a:latin typeface="Montserrat"/>
                <a:ea typeface="Montserrat"/>
                <a:cs typeface="Montserrat"/>
                <a:sym typeface="Montserrat"/>
              </a:rPr>
              <a:t>Multimodal interfaces depend on specialized hardware like high-quality microphones, cameras, and haptic sensors to accurately capture inputs. Developing and integrating these components can significantly increase production costs.</a:t>
            </a:r>
          </a:p>
          <a:p>
            <a:pPr algn="ctr">
              <a:lnSpc>
                <a:spcPts val="4408"/>
              </a:lnSpc>
            </a:pPr>
          </a:p>
        </p:txBody>
      </p:sp>
      <p:sp>
        <p:nvSpPr>
          <p:cNvPr name="TextBox 7" id="7"/>
          <p:cNvSpPr txBox="true"/>
          <p:nvPr/>
        </p:nvSpPr>
        <p:spPr>
          <a:xfrm rot="0">
            <a:off x="9774550" y="4981575"/>
            <a:ext cx="7773417" cy="2839162"/>
          </a:xfrm>
          <a:prstGeom prst="rect">
            <a:avLst/>
          </a:prstGeom>
        </p:spPr>
        <p:txBody>
          <a:bodyPr anchor="t" rtlCol="false" tIns="0" lIns="0" bIns="0" rIns="0">
            <a:spAutoFit/>
          </a:bodyPr>
          <a:lstStyle/>
          <a:p>
            <a:pPr algn="ctr">
              <a:lnSpc>
                <a:spcPts val="4368"/>
              </a:lnSpc>
            </a:pPr>
            <a:r>
              <a:rPr lang="en-US" sz="2600">
                <a:solidFill>
                  <a:srgbClr val="000000"/>
                </a:solidFill>
                <a:latin typeface="Montserrat"/>
                <a:ea typeface="Montserrat"/>
                <a:cs typeface="Montserrat"/>
                <a:sym typeface="Montserrat"/>
              </a:rPr>
              <a:t>Machine learning models used for voice recognition, gesture detection, and context interpretation require extensive training and computational resources, adding to the overall development expense.</a:t>
            </a:r>
          </a:p>
          <a:p>
            <a:pPr algn="ctr">
              <a:lnSpc>
                <a:spcPts val="4368"/>
              </a:lnSpc>
            </a:pPr>
          </a:p>
        </p:txBody>
      </p:sp>
      <p:sp>
        <p:nvSpPr>
          <p:cNvPr name="Freeform 8" id="8"/>
          <p:cNvSpPr/>
          <p:nvPr/>
        </p:nvSpPr>
        <p:spPr>
          <a:xfrm flipH="false" flipV="false" rot="0">
            <a:off x="3725563" y="3495222"/>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725563" y="3495110"/>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01</a:t>
            </a:r>
          </a:p>
        </p:txBody>
      </p:sp>
      <p:sp>
        <p:nvSpPr>
          <p:cNvPr name="Freeform 10" id="10"/>
          <p:cNvSpPr/>
          <p:nvPr/>
        </p:nvSpPr>
        <p:spPr>
          <a:xfrm flipH="false" flipV="false" rot="0">
            <a:off x="13444974" y="3582920"/>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444974" y="3582755"/>
            <a:ext cx="1193111" cy="885268"/>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02</a:t>
            </a:r>
          </a:p>
        </p:txBody>
      </p:sp>
      <p:sp>
        <p:nvSpPr>
          <p:cNvPr name="Freeform 12" id="1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672885" y="664191"/>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84" y="4009315"/>
            <a:ext cx="17706512" cy="4665205"/>
          </a:xfrm>
          <a:custGeom>
            <a:avLst/>
            <a:gdLst/>
            <a:ahLst/>
            <a:cxnLst/>
            <a:rect r="r" b="b" t="t" l="l"/>
            <a:pathLst>
              <a:path h="4665205" w="17706512">
                <a:moveTo>
                  <a:pt x="0" y="0"/>
                </a:moveTo>
                <a:lnTo>
                  <a:pt x="17706512" y="0"/>
                </a:lnTo>
                <a:lnTo>
                  <a:pt x="17706512" y="4665205"/>
                </a:lnTo>
                <a:lnTo>
                  <a:pt x="0" y="4665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328082"/>
            <a:ext cx="12416274" cy="1824393"/>
          </a:xfrm>
          <a:prstGeom prst="rect">
            <a:avLst/>
          </a:prstGeom>
        </p:spPr>
        <p:txBody>
          <a:bodyPr anchor="t" rtlCol="false" tIns="0" lIns="0" bIns="0" rIns="0">
            <a:spAutoFit/>
          </a:bodyPr>
          <a:lstStyle/>
          <a:p>
            <a:pPr algn="l">
              <a:lnSpc>
                <a:spcPts val="5319"/>
              </a:lnSpc>
            </a:pPr>
            <a:r>
              <a:rPr lang="en-US" b="true" sz="3165">
                <a:solidFill>
                  <a:srgbClr val="A82400"/>
                </a:solidFill>
                <a:latin typeface="Montserrat Bold"/>
                <a:ea typeface="Montserrat Bold"/>
                <a:cs typeface="Montserrat Bold"/>
                <a:sym typeface="Montserrat Bold"/>
              </a:rPr>
              <a:t>Challenges and Limitations of Multimodal Interfaces </a:t>
            </a:r>
          </a:p>
          <a:p>
            <a:pPr algn="l">
              <a:lnSpc>
                <a:spcPts val="5319"/>
              </a:lnSpc>
            </a:pPr>
            <a:r>
              <a:rPr lang="en-US" b="true" sz="3165">
                <a:solidFill>
                  <a:srgbClr val="000000"/>
                </a:solidFill>
                <a:latin typeface="Montserrat Bold"/>
                <a:ea typeface="Montserrat Bold"/>
                <a:cs typeface="Montserrat Bold"/>
                <a:sym typeface="Montserrat Bold"/>
              </a:rPr>
              <a:t>(Ethics and Privacy Concerns)</a:t>
            </a:r>
          </a:p>
          <a:p>
            <a:pPr algn="l">
              <a:lnSpc>
                <a:spcPts val="5319"/>
              </a:lnSpc>
            </a:pPr>
          </a:p>
        </p:txBody>
      </p:sp>
      <p:sp>
        <p:nvSpPr>
          <p:cNvPr name="TextBox 4" id="4"/>
          <p:cNvSpPr txBox="true"/>
          <p:nvPr/>
        </p:nvSpPr>
        <p:spPr>
          <a:xfrm rot="0">
            <a:off x="10358771" y="2762324"/>
            <a:ext cx="7615197" cy="520551"/>
          </a:xfrm>
          <a:prstGeom prst="rect">
            <a:avLst/>
          </a:prstGeom>
        </p:spPr>
        <p:txBody>
          <a:bodyPr anchor="t" rtlCol="false" tIns="0" lIns="0" bIns="0" rIns="0">
            <a:spAutoFit/>
          </a:bodyPr>
          <a:lstStyle/>
          <a:p>
            <a:pPr algn="ctr">
              <a:lnSpc>
                <a:spcPts val="4576"/>
              </a:lnSpc>
            </a:pPr>
            <a:r>
              <a:rPr lang="en-US" b="true" sz="3531">
                <a:solidFill>
                  <a:srgbClr val="000000"/>
                </a:solidFill>
                <a:latin typeface="Montserrat Bold"/>
                <a:ea typeface="Montserrat Bold"/>
                <a:cs typeface="Montserrat Bold"/>
                <a:sym typeface="Montserrat Bold"/>
              </a:rPr>
              <a:t>Data Security Risks</a:t>
            </a:r>
          </a:p>
        </p:txBody>
      </p:sp>
      <p:sp>
        <p:nvSpPr>
          <p:cNvPr name="TextBox 5" id="5"/>
          <p:cNvSpPr txBox="true"/>
          <p:nvPr/>
        </p:nvSpPr>
        <p:spPr>
          <a:xfrm rot="0">
            <a:off x="1541781" y="2753285"/>
            <a:ext cx="6269196" cy="529590"/>
          </a:xfrm>
          <a:prstGeom prst="rect">
            <a:avLst/>
          </a:prstGeom>
        </p:spPr>
        <p:txBody>
          <a:bodyPr anchor="t" rtlCol="false" tIns="0" lIns="0" bIns="0" rIns="0">
            <a:spAutoFit/>
          </a:bodyPr>
          <a:lstStyle/>
          <a:p>
            <a:pPr algn="ctr">
              <a:lnSpc>
                <a:spcPts val="4534"/>
              </a:lnSpc>
            </a:pPr>
            <a:r>
              <a:rPr lang="en-US" b="true" sz="3499">
                <a:solidFill>
                  <a:srgbClr val="000000"/>
                </a:solidFill>
                <a:latin typeface="Montserrat Bold"/>
                <a:ea typeface="Montserrat Bold"/>
                <a:cs typeface="Montserrat Bold"/>
                <a:sym typeface="Montserrat Bold"/>
              </a:rPr>
              <a:t>Capturing Sensitive Data</a:t>
            </a:r>
          </a:p>
        </p:txBody>
      </p:sp>
      <p:sp>
        <p:nvSpPr>
          <p:cNvPr name="TextBox 6" id="6"/>
          <p:cNvSpPr txBox="true"/>
          <p:nvPr/>
        </p:nvSpPr>
        <p:spPr>
          <a:xfrm rot="0">
            <a:off x="534804" y="4682688"/>
            <a:ext cx="8989643" cy="3762492"/>
          </a:xfrm>
          <a:prstGeom prst="rect">
            <a:avLst/>
          </a:prstGeom>
        </p:spPr>
        <p:txBody>
          <a:bodyPr anchor="t" rtlCol="false" tIns="0" lIns="0" bIns="0" rIns="0">
            <a:spAutoFit/>
          </a:bodyPr>
          <a:lstStyle/>
          <a:p>
            <a:pPr algn="ctr">
              <a:lnSpc>
                <a:spcPts val="4408"/>
              </a:lnSpc>
            </a:pPr>
            <a:r>
              <a:rPr lang="en-US" sz="2624">
                <a:solidFill>
                  <a:srgbClr val="000000"/>
                </a:solidFill>
                <a:latin typeface="Montserrat"/>
                <a:ea typeface="Montserrat"/>
                <a:cs typeface="Montserrat"/>
                <a:sym typeface="Montserrat"/>
              </a:rPr>
              <a:t>Multimodal systems often rely on sensitive user data, such as voice recordings, facial expressions, or body movements. This raises concerns about how data is collected, stored, and used. For example, users might feel uneasy about systems that continuously record their voices or gestures for analysis.</a:t>
            </a:r>
          </a:p>
          <a:p>
            <a:pPr algn="ctr">
              <a:lnSpc>
                <a:spcPts val="4408"/>
              </a:lnSpc>
            </a:pPr>
          </a:p>
          <a:p>
            <a:pPr algn="ctr">
              <a:lnSpc>
                <a:spcPts val="4408"/>
              </a:lnSpc>
            </a:pPr>
          </a:p>
        </p:txBody>
      </p:sp>
      <p:sp>
        <p:nvSpPr>
          <p:cNvPr name="TextBox 7" id="7"/>
          <p:cNvSpPr txBox="true"/>
          <p:nvPr/>
        </p:nvSpPr>
        <p:spPr>
          <a:xfrm rot="0">
            <a:off x="9774550" y="4981575"/>
            <a:ext cx="7773417" cy="3296375"/>
          </a:xfrm>
          <a:prstGeom prst="rect">
            <a:avLst/>
          </a:prstGeom>
        </p:spPr>
        <p:txBody>
          <a:bodyPr anchor="t" rtlCol="false" tIns="0" lIns="0" bIns="0" rIns="0">
            <a:spAutoFit/>
          </a:bodyPr>
          <a:lstStyle/>
          <a:p>
            <a:pPr algn="ctr">
              <a:lnSpc>
                <a:spcPts val="4368"/>
              </a:lnSpc>
            </a:pPr>
            <a:r>
              <a:rPr lang="en-US" sz="2600">
                <a:solidFill>
                  <a:srgbClr val="000000"/>
                </a:solidFill>
                <a:latin typeface="Montserrat"/>
                <a:ea typeface="Montserrat"/>
                <a:cs typeface="Montserrat"/>
                <a:sym typeface="Montserrat"/>
              </a:rPr>
              <a:t>Storing and processing multimodal data increases the risk of breaches and unauthorized access. Hackers could exploit voice or facial data for identity theft, making robust encryption and privacy policies essential but costly to implement.</a:t>
            </a:r>
          </a:p>
          <a:p>
            <a:pPr algn="ctr">
              <a:lnSpc>
                <a:spcPts val="4368"/>
              </a:lnSpc>
            </a:pPr>
          </a:p>
        </p:txBody>
      </p:sp>
      <p:sp>
        <p:nvSpPr>
          <p:cNvPr name="Freeform 8" id="8"/>
          <p:cNvSpPr/>
          <p:nvPr/>
        </p:nvSpPr>
        <p:spPr>
          <a:xfrm flipH="false" flipV="false" rot="0">
            <a:off x="3725563" y="3495222"/>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3725563" y="3495110"/>
            <a:ext cx="1193111" cy="885215"/>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01</a:t>
            </a:r>
          </a:p>
        </p:txBody>
      </p:sp>
      <p:sp>
        <p:nvSpPr>
          <p:cNvPr name="Freeform 10" id="10"/>
          <p:cNvSpPr/>
          <p:nvPr/>
        </p:nvSpPr>
        <p:spPr>
          <a:xfrm flipH="false" flipV="false" rot="0">
            <a:off x="13444974" y="3582920"/>
            <a:ext cx="1193111" cy="1016016"/>
          </a:xfrm>
          <a:custGeom>
            <a:avLst/>
            <a:gdLst/>
            <a:ahLst/>
            <a:cxnLst/>
            <a:rect r="r" b="b" t="t" l="l"/>
            <a:pathLst>
              <a:path h="1016016" w="1193111">
                <a:moveTo>
                  <a:pt x="0" y="0"/>
                </a:moveTo>
                <a:lnTo>
                  <a:pt x="1193111" y="0"/>
                </a:lnTo>
                <a:lnTo>
                  <a:pt x="1193111" y="1016016"/>
                </a:lnTo>
                <a:lnTo>
                  <a:pt x="0" y="1016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444974" y="3582755"/>
            <a:ext cx="1193111" cy="885268"/>
          </a:xfrm>
          <a:prstGeom prst="rect">
            <a:avLst/>
          </a:prstGeom>
        </p:spPr>
        <p:txBody>
          <a:bodyPr anchor="t" rtlCol="false" tIns="0" lIns="0" bIns="0" rIns="0">
            <a:spAutoFit/>
          </a:bodyPr>
          <a:lstStyle/>
          <a:p>
            <a:pPr algn="ctr">
              <a:lnSpc>
                <a:spcPts val="6979"/>
              </a:lnSpc>
            </a:pPr>
            <a:r>
              <a:rPr lang="en-US" b="true" sz="4154">
                <a:solidFill>
                  <a:srgbClr val="FFFFFF"/>
                </a:solidFill>
                <a:latin typeface="Montserrat Bold"/>
                <a:ea typeface="Montserrat Bold"/>
                <a:cs typeface="Montserrat Bold"/>
                <a:sym typeface="Montserrat Bold"/>
              </a:rPr>
              <a:t>02</a:t>
            </a:r>
          </a:p>
        </p:txBody>
      </p:sp>
      <p:sp>
        <p:nvSpPr>
          <p:cNvPr name="Freeform 12" id="12"/>
          <p:cNvSpPr/>
          <p:nvPr/>
        </p:nvSpPr>
        <p:spPr>
          <a:xfrm flipH="false" flipV="false" rot="0">
            <a:off x="16118268" y="547157"/>
            <a:ext cx="1141033" cy="471175"/>
          </a:xfrm>
          <a:custGeom>
            <a:avLst/>
            <a:gdLst/>
            <a:ahLst/>
            <a:cxnLst/>
            <a:rect r="r" b="b" t="t" l="l"/>
            <a:pathLst>
              <a:path h="471175" w="1141033">
                <a:moveTo>
                  <a:pt x="0" y="0"/>
                </a:moveTo>
                <a:lnTo>
                  <a:pt x="1141033" y="0"/>
                </a:lnTo>
                <a:lnTo>
                  <a:pt x="1141033" y="471175"/>
                </a:lnTo>
                <a:lnTo>
                  <a:pt x="0" y="4711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672885" y="664191"/>
            <a:ext cx="214710" cy="214710"/>
          </a:xfrm>
          <a:custGeom>
            <a:avLst/>
            <a:gdLst/>
            <a:ahLst/>
            <a:cxnLst/>
            <a:rect r="r" b="b" t="t" l="l"/>
            <a:pathLst>
              <a:path h="214710" w="214710">
                <a:moveTo>
                  <a:pt x="0" y="0"/>
                </a:moveTo>
                <a:lnTo>
                  <a:pt x="214710" y="0"/>
                </a:lnTo>
                <a:lnTo>
                  <a:pt x="214710" y="214710"/>
                </a:lnTo>
                <a:lnTo>
                  <a:pt x="0" y="2147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DAGx1k-n9pk</dc:identifier>
  <dcterms:modified xsi:type="dcterms:W3CDTF">2011-08-01T06:04:30Z</dcterms:modified>
  <cp:revision>1</cp:revision>
  <dc:title>Multimodal.pptx</dc:title>
</cp:coreProperties>
</file>